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78" r:id="rId3"/>
    <p:sldId id="279" r:id="rId4"/>
    <p:sldId id="280" r:id="rId5"/>
    <p:sldId id="281" r:id="rId6"/>
    <p:sldId id="282" r:id="rId7"/>
    <p:sldId id="283" r:id="rId8"/>
    <p:sldId id="284" r:id="rId9"/>
    <p:sldId id="285" r:id="rId10"/>
    <p:sldId id="286" r:id="rId11"/>
    <p:sldId id="287"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Roboto" panose="02000000000000000000" pitchFamily="2" charset="0"/>
      <p:regular r:id="rId20"/>
      <p:bold r:id="rId21"/>
      <p:italic r:id="rId22"/>
      <p:boldItalic r:id="rId23"/>
    </p:embeddedFont>
    <p:embeddedFont>
      <p:font typeface="Twinkl" panose="020B0604020202020204"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4E13"/>
    <a:srgbClr val="689429"/>
    <a:srgbClr val="F8BD95"/>
    <a:srgbClr val="CFE09B"/>
    <a:srgbClr val="FDD182"/>
    <a:srgbClr val="18A0DB"/>
    <a:srgbClr val="DE1E5A"/>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66" d="100"/>
          <a:sy n="66" d="100"/>
        </p:scale>
        <p:origin x="1264"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11/04/2023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11/04/2023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hotos/alaporte/" TargetMode="External"/><Relationship Id="rId4" Type="http://schemas.openxmlformats.org/officeDocument/2006/relationships/hyperlink" Target="https://www.flickr.com/photos/alaporte/27086474859/in/photolist-adUVKg-su9q1x-adXNxG-adXQdN-adXHXC-adXKs9-adXHAu-adXJiS-adUSST-adXFKQ-adUYpK-2jNsTTA-adZAjQ-adUWvx-adUWVe-adUXj2-adUY2X-adXN7h-adV1tt-adXNXN-adnXG3-cqhFny-adXFps-ad16Sr-6g4hs4-bdF9aD-6g8wwm-bdF96t-q1KW4N-oYVhgJ-aypaAC-dsaECH-HjCU3-dsaPYh-djhMwY-bdF9oV-bdF9ep-KMMeSQ-LzkVuu-2j6RYUn-2j6RYWX-djidhk-djibGo-HjCW3-E41nDv-E41r2n-7CUe9x-DK8Pch-5zaFEJ-Hgxgie"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twinkl.co.uk/resources/ks2-history-of-britain/19th-century-britain-british-history-history-subjects-key-stage-2/ks2-history-of-britain-industrial-revolution" TargetMode="Externa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hyperlink" Target="https://www.twinkl.co.uk/resources/ks2-history-of-britain/19th-century-britain-british-history-history-subjects-key-stage-2/ks2-history-of-britain-industrial-revolution"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1850FB5D-D591-4392-A128-FE9CF6F8C52A}"/>
              </a:ext>
            </a:extLst>
          </p:cNvPr>
          <p:cNvSpPr/>
          <p:nvPr/>
        </p:nvSpPr>
        <p:spPr>
          <a:xfrm>
            <a:off x="167780" y="5931017"/>
            <a:ext cx="1208014" cy="8053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extLst>
              <a:ext uri="{FF2B5EF4-FFF2-40B4-BE49-F238E27FC236}">
                <a16:creationId xmlns:a16="http://schemas.microsoft.com/office/drawing/2014/main" id="{CCABB5DC-976C-4E6B-A1BF-B58ECF2962BC}"/>
              </a:ext>
            </a:extLst>
          </p:cNvPr>
          <p:cNvSpPr/>
          <p:nvPr/>
        </p:nvSpPr>
        <p:spPr>
          <a:xfrm>
            <a:off x="8388991" y="6073629"/>
            <a:ext cx="637562" cy="6627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E1876-34D2-4566-B598-4902A7C35666}"/>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What Was the Industrial Revolution?</a:t>
            </a:r>
            <a:endParaRPr lang="en-GB" sz="3200" dirty="0">
              <a:solidFill>
                <a:schemeClr val="bg1"/>
              </a:solidFill>
              <a:latin typeface="+mn-lt"/>
            </a:endParaRPr>
          </a:p>
        </p:txBody>
      </p:sp>
      <p:sp>
        <p:nvSpPr>
          <p:cNvPr id="3" name="Rectangle 2">
            <a:hlinkClick r:id="rId2"/>
            <a:extLst>
              <a:ext uri="{FF2B5EF4-FFF2-40B4-BE49-F238E27FC236}">
                <a16:creationId xmlns:a16="http://schemas.microsoft.com/office/drawing/2014/main" id="{4568B2AF-3597-487E-840E-AA31F7937C5B}"/>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A2A2BBA6-37D7-41DD-BD53-636EAF2A765F}"/>
              </a:ext>
            </a:extLst>
          </p:cNvPr>
          <p:cNvSpPr/>
          <p:nvPr/>
        </p:nvSpPr>
        <p:spPr>
          <a:xfrm>
            <a:off x="598205" y="4366901"/>
            <a:ext cx="5990602" cy="1948441"/>
          </a:xfrm>
          <a:prstGeom prst="rect">
            <a:avLst/>
          </a:prstGeom>
          <a:solidFill>
            <a:srgbClr val="CFE09B"/>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1" i="0" u="none" strike="noStrike" dirty="0">
                <a:solidFill>
                  <a:srgbClr val="000000"/>
                </a:solidFill>
                <a:effectLst/>
              </a:rPr>
              <a:t>agricultural </a:t>
            </a:r>
            <a:r>
              <a:rPr lang="en-GB" b="0" i="0" dirty="0">
                <a:solidFill>
                  <a:schemeClr val="tx1"/>
                </a:solidFill>
                <a:effectLst/>
                <a:latin typeface="Roboto" panose="02000000000000000000" pitchFamily="2" charset="0"/>
              </a:rPr>
              <a:t>–</a:t>
            </a:r>
            <a:r>
              <a:rPr lang="en-GB" b="0" i="0" dirty="0">
                <a:solidFill>
                  <a:srgbClr val="3C4043"/>
                </a:solidFill>
                <a:effectLst/>
                <a:latin typeface="Roboto" panose="02000000000000000000" pitchFamily="2" charset="0"/>
              </a:rPr>
              <a:t> </a:t>
            </a:r>
            <a:r>
              <a:rPr lang="en-GB" sz="1800" b="0" i="0" u="none" strike="noStrike" dirty="0">
                <a:solidFill>
                  <a:srgbClr val="000000"/>
                </a:solidFill>
                <a:effectLst/>
              </a:rPr>
              <a:t>Farming and growing crops.</a:t>
            </a:r>
            <a:r>
              <a:rPr lang="en-GB" sz="1800" b="1" i="0" u="none" strike="noStrike" dirty="0">
                <a:solidFill>
                  <a:srgbClr val="000000"/>
                </a:solidFill>
                <a:effectLst/>
              </a:rPr>
              <a:t> </a:t>
            </a:r>
            <a:endParaRPr lang="en-GB" b="0" dirty="0">
              <a:effectLst/>
            </a:endParaRPr>
          </a:p>
          <a:p>
            <a:pPr rtl="0">
              <a:spcBef>
                <a:spcPts val="0"/>
              </a:spcBef>
              <a:spcAft>
                <a:spcPts val="0"/>
              </a:spcAft>
            </a:pPr>
            <a:r>
              <a:rPr lang="en-GB" sz="1800" b="1" i="0" u="none" strike="noStrike" dirty="0">
                <a:solidFill>
                  <a:srgbClr val="000000"/>
                </a:solidFill>
                <a:effectLst/>
              </a:rPr>
              <a:t>industrial</a:t>
            </a:r>
            <a:r>
              <a:rPr lang="en-GB" sz="1800" b="0" i="0" u="none" strike="noStrike" dirty="0">
                <a:solidFill>
                  <a:srgbClr val="000000"/>
                </a:solidFill>
                <a:effectLst/>
              </a:rPr>
              <a:t> </a:t>
            </a:r>
            <a:r>
              <a:rPr lang="en-GB" b="0" i="0" dirty="0">
                <a:solidFill>
                  <a:schemeClr val="tx1"/>
                </a:solidFill>
                <a:effectLst/>
                <a:latin typeface="Roboto" panose="02000000000000000000" pitchFamily="2" charset="0"/>
              </a:rPr>
              <a:t>–</a:t>
            </a:r>
            <a:r>
              <a:rPr lang="en-GB" sz="1800" b="0" i="0" u="none" strike="noStrike" dirty="0">
                <a:solidFill>
                  <a:srgbClr val="000000"/>
                </a:solidFill>
                <a:effectLst/>
              </a:rPr>
              <a:t> Factories producing goods                                       on a large scale.</a:t>
            </a:r>
            <a:endParaRPr lang="en-GB" b="0" dirty="0">
              <a:effectLst/>
            </a:endParaRPr>
          </a:p>
          <a:p>
            <a:pPr rtl="0">
              <a:spcBef>
                <a:spcPts val="0"/>
              </a:spcBef>
              <a:spcAft>
                <a:spcPts val="0"/>
              </a:spcAft>
            </a:pPr>
            <a:r>
              <a:rPr lang="en-GB" sz="1800" b="1" i="0" u="none" strike="noStrike" dirty="0">
                <a:solidFill>
                  <a:srgbClr val="000000"/>
                </a:solidFill>
                <a:effectLst/>
              </a:rPr>
              <a:t>manufacturing </a:t>
            </a:r>
            <a:r>
              <a:rPr lang="en-GB" b="0" i="0" dirty="0">
                <a:solidFill>
                  <a:schemeClr val="tx1"/>
                </a:solidFill>
                <a:effectLst/>
                <a:latin typeface="Roboto" panose="02000000000000000000" pitchFamily="2" charset="0"/>
              </a:rPr>
              <a:t>–</a:t>
            </a:r>
            <a:r>
              <a:rPr lang="en-GB" sz="1800" b="1" i="0" u="none" strike="noStrike" dirty="0">
                <a:solidFill>
                  <a:srgbClr val="000000"/>
                </a:solidFill>
                <a:effectLst/>
              </a:rPr>
              <a:t> </a:t>
            </a:r>
            <a:r>
              <a:rPr lang="en-GB" sz="1800" b="0" i="0" u="none" strike="noStrike" dirty="0">
                <a:solidFill>
                  <a:srgbClr val="000000"/>
                </a:solidFill>
                <a:effectLst/>
              </a:rPr>
              <a:t>Making items in large                         numbers using machines.</a:t>
            </a:r>
            <a:endParaRPr lang="en-GB" b="0" dirty="0">
              <a:effectLst/>
            </a:endParaRPr>
          </a:p>
          <a:p>
            <a:r>
              <a:rPr lang="en-GB" sz="1800" b="1" i="0" u="none" strike="noStrike" dirty="0">
                <a:solidFill>
                  <a:srgbClr val="000000"/>
                </a:solidFill>
                <a:effectLst/>
              </a:rPr>
              <a:t>rural</a:t>
            </a:r>
            <a:r>
              <a:rPr lang="en-GB" sz="1800" b="0" i="0" u="none" strike="noStrike" dirty="0">
                <a:solidFill>
                  <a:srgbClr val="000000"/>
                </a:solidFill>
                <a:effectLst/>
              </a:rPr>
              <a:t> </a:t>
            </a:r>
            <a:r>
              <a:rPr lang="en-GB" b="0" i="0" dirty="0">
                <a:solidFill>
                  <a:schemeClr val="tx1"/>
                </a:solidFill>
                <a:effectLst/>
                <a:latin typeface="Roboto" panose="02000000000000000000" pitchFamily="2" charset="0"/>
              </a:rPr>
              <a:t>–</a:t>
            </a:r>
            <a:r>
              <a:rPr lang="en-GB" b="0" i="0" dirty="0">
                <a:solidFill>
                  <a:srgbClr val="3C4043"/>
                </a:solidFill>
                <a:effectLst/>
                <a:latin typeface="Roboto" panose="02000000000000000000" pitchFamily="2" charset="0"/>
              </a:rPr>
              <a:t> </a:t>
            </a:r>
            <a:r>
              <a:rPr lang="en-GB" sz="1800" b="0" i="0" u="none" strike="noStrike" dirty="0">
                <a:solidFill>
                  <a:srgbClr val="000000"/>
                </a:solidFill>
                <a:effectLst/>
              </a:rPr>
              <a:t>The countryside.</a:t>
            </a:r>
            <a:endParaRPr lang="en-GB" dirty="0"/>
          </a:p>
        </p:txBody>
      </p:sp>
      <p:sp>
        <p:nvSpPr>
          <p:cNvPr id="8" name="Rectangle 7">
            <a:extLst>
              <a:ext uri="{FF2B5EF4-FFF2-40B4-BE49-F238E27FC236}">
                <a16:creationId xmlns:a16="http://schemas.microsoft.com/office/drawing/2014/main" id="{EFD2F274-10EF-46BC-806E-02960B50B299}"/>
              </a:ext>
            </a:extLst>
          </p:cNvPr>
          <p:cNvSpPr/>
          <p:nvPr/>
        </p:nvSpPr>
        <p:spPr>
          <a:xfrm>
            <a:off x="606751" y="1454524"/>
            <a:ext cx="7899687" cy="2801282"/>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The Industrial Revolution was the period in which Britain changed from being a mainly </a:t>
            </a:r>
            <a:r>
              <a:rPr lang="en-GB" sz="1800" b="1" i="0" u="none" strike="noStrike" dirty="0">
                <a:solidFill>
                  <a:srgbClr val="000000"/>
                </a:solidFill>
                <a:effectLst/>
              </a:rPr>
              <a:t>agricultural</a:t>
            </a:r>
            <a:r>
              <a:rPr lang="en-GB" sz="1800" b="0" i="0" u="none" strike="noStrike" dirty="0">
                <a:solidFill>
                  <a:srgbClr val="000000"/>
                </a:solidFill>
                <a:effectLst/>
              </a:rPr>
              <a:t> country to being an </a:t>
            </a:r>
            <a:r>
              <a:rPr lang="en-GB" sz="1800" b="1" i="0" u="none" strike="noStrike" dirty="0">
                <a:solidFill>
                  <a:srgbClr val="000000"/>
                </a:solidFill>
                <a:effectLst/>
              </a:rPr>
              <a:t>industrial</a:t>
            </a:r>
            <a:r>
              <a:rPr lang="en-GB" sz="1800" b="0" i="0" u="none" strike="noStrike" dirty="0">
                <a:solidFill>
                  <a:srgbClr val="000000"/>
                </a:solidFill>
                <a:effectLst/>
              </a:rPr>
              <a:t> one. During this time, many people moved from small </a:t>
            </a:r>
            <a:r>
              <a:rPr lang="en-GB" sz="1800" b="1" i="0" u="none" strike="noStrike" dirty="0">
                <a:solidFill>
                  <a:srgbClr val="000000"/>
                </a:solidFill>
                <a:effectLst/>
              </a:rPr>
              <a:t>rural</a:t>
            </a:r>
            <a:r>
              <a:rPr lang="en-GB" sz="1800" b="0" i="0" u="none" strike="noStrike" dirty="0">
                <a:solidFill>
                  <a:srgbClr val="000000"/>
                </a:solidFill>
                <a:effectLst/>
              </a:rPr>
              <a:t> areas to cities and towns, in order to work in the factories that had developed. The Industrial Revolution began in the mid 18</a:t>
            </a:r>
            <a:r>
              <a:rPr lang="en-GB" sz="1800" b="0" i="0" u="none" strike="noStrike" baseline="30000" dirty="0">
                <a:solidFill>
                  <a:srgbClr val="000000"/>
                </a:solidFill>
                <a:effectLst/>
              </a:rPr>
              <a:t>th</a:t>
            </a:r>
            <a:r>
              <a:rPr lang="en-GB" sz="1800" b="0" i="0" u="none" strike="noStrike" dirty="0">
                <a:solidFill>
                  <a:srgbClr val="000000"/>
                </a:solidFill>
                <a:effectLst/>
              </a:rPr>
              <a:t> century and continued to the                 end of the 20</a:t>
            </a:r>
            <a:r>
              <a:rPr lang="en-GB" sz="1800" b="0" i="0" u="none" strike="noStrike" baseline="30000" dirty="0">
                <a:solidFill>
                  <a:srgbClr val="000000"/>
                </a:solidFill>
                <a:effectLst/>
              </a:rPr>
              <a:t>th</a:t>
            </a:r>
            <a:r>
              <a:rPr lang="en-GB" sz="1800" b="0" i="0" u="none" strike="noStrike" dirty="0">
                <a:solidFill>
                  <a:srgbClr val="000000"/>
                </a:solidFill>
                <a:effectLst/>
              </a:rPr>
              <a:t> century.</a:t>
            </a:r>
            <a:endParaRPr lang="en-GB" b="0" dirty="0">
              <a:effectLst/>
            </a:endParaRPr>
          </a:p>
          <a:p>
            <a:pPr>
              <a:spcBef>
                <a:spcPts val="1200"/>
              </a:spcBef>
            </a:pPr>
            <a:r>
              <a:rPr lang="en-GB" sz="1800" b="0" i="0" u="none" strike="noStrike" dirty="0">
                <a:solidFill>
                  <a:srgbClr val="000000"/>
                </a:solidFill>
                <a:effectLst/>
              </a:rPr>
              <a:t>The Industrial Revolution was the result of discoveries and                             inventions that made </a:t>
            </a:r>
            <a:r>
              <a:rPr lang="en-GB" sz="1800" b="1" i="0" u="none" strike="noStrike" dirty="0">
                <a:solidFill>
                  <a:srgbClr val="000000"/>
                </a:solidFill>
                <a:effectLst/>
              </a:rPr>
              <a:t>manufacturing</a:t>
            </a:r>
            <a:r>
              <a:rPr lang="en-GB" sz="1800" b="0" i="0" u="none" strike="noStrike" dirty="0">
                <a:solidFill>
                  <a:srgbClr val="000000"/>
                </a:solidFill>
                <a:effectLst/>
              </a:rPr>
              <a:t> and transport                                                     easier, quicker and cheaper.</a:t>
            </a:r>
            <a:endParaRPr lang="en-GB" dirty="0"/>
          </a:p>
        </p:txBody>
      </p:sp>
      <p:pic>
        <p:nvPicPr>
          <p:cNvPr id="7" name="Picture 6">
            <a:extLst>
              <a:ext uri="{FF2B5EF4-FFF2-40B4-BE49-F238E27FC236}">
                <a16:creationId xmlns:a16="http://schemas.microsoft.com/office/drawing/2014/main" id="{FC085AC4-148B-4884-AEA7-165A1A3E0CC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20060" b="1821"/>
          <a:stretch/>
        </p:blipFill>
        <p:spPr>
          <a:xfrm>
            <a:off x="4237330" y="2532882"/>
            <a:ext cx="4453743" cy="3867917"/>
          </a:xfrm>
          <a:prstGeom prst="rect">
            <a:avLst/>
          </a:prstGeom>
        </p:spPr>
      </p:pic>
    </p:spTree>
    <p:extLst>
      <p:ext uri="{BB962C8B-B14F-4D97-AF65-F5344CB8AC3E}">
        <p14:creationId xmlns:p14="http://schemas.microsoft.com/office/powerpoint/2010/main" val="3539105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DDB6E01-AD2B-47E2-97A9-F82153662D59}"/>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Newcomen’s Atmospheric Steam Engine</a:t>
            </a:r>
            <a:endParaRPr lang="en-GB" sz="4800" dirty="0">
              <a:solidFill>
                <a:schemeClr val="bg1"/>
              </a:solidFill>
              <a:latin typeface="+mn-lt"/>
            </a:endParaRPr>
          </a:p>
        </p:txBody>
      </p:sp>
      <p:sp>
        <p:nvSpPr>
          <p:cNvPr id="4" name="Rectangle 3">
            <a:hlinkClick r:id="rId2"/>
            <a:extLst>
              <a:ext uri="{FF2B5EF4-FFF2-40B4-BE49-F238E27FC236}">
                <a16:creationId xmlns:a16="http://schemas.microsoft.com/office/drawing/2014/main" id="{904D90C4-1BD8-408E-AC5E-00613004B6E1}"/>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A1DD8DEB-D10A-4C18-A0DA-649282FBA7F8}"/>
              </a:ext>
            </a:extLst>
          </p:cNvPr>
          <p:cNvPicPr>
            <a:picLocks noChangeAspect="1"/>
          </p:cNvPicPr>
          <p:nvPr/>
        </p:nvPicPr>
        <p:blipFill rotWithShape="1">
          <a:blip r:embed="rId3">
            <a:extLst>
              <a:ext uri="{28A0092B-C50C-407E-A947-70E740481C1C}">
                <a14:useLocalDpi xmlns:a14="http://schemas.microsoft.com/office/drawing/2010/main"/>
              </a:ext>
            </a:extLst>
          </a:blip>
          <a:srcRect r="4215"/>
          <a:stretch/>
        </p:blipFill>
        <p:spPr>
          <a:xfrm>
            <a:off x="575506" y="1440652"/>
            <a:ext cx="3110669" cy="4868245"/>
          </a:xfrm>
          <a:prstGeom prst="rect">
            <a:avLst/>
          </a:prstGeom>
          <a:ln w="28575">
            <a:solidFill>
              <a:srgbClr val="F8BD95"/>
            </a:solidFill>
          </a:ln>
        </p:spPr>
      </p:pic>
      <p:sp>
        <p:nvSpPr>
          <p:cNvPr id="7" name="Rectangle 6">
            <a:extLst>
              <a:ext uri="{FF2B5EF4-FFF2-40B4-BE49-F238E27FC236}">
                <a16:creationId xmlns:a16="http://schemas.microsoft.com/office/drawing/2014/main" id="{7511CE1F-A10D-4FF0-BFE1-E538965BEC4E}"/>
              </a:ext>
            </a:extLst>
          </p:cNvPr>
          <p:cNvSpPr/>
          <p:nvPr/>
        </p:nvSpPr>
        <p:spPr>
          <a:xfrm>
            <a:off x="3766570" y="1429919"/>
            <a:ext cx="4830498" cy="2185042"/>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Thomas Newcomen was an inventor who was born in Devon in 1663. When working as an ironmonger, Thomas often provided goods for Cornish mines. These mines regularly suffered from flooding. The only way to ease the flooding was to manually pump the water out or use buckets. Newcomen decided to invent a machine that would drain water from flooded mines more quickly.</a:t>
            </a:r>
            <a:endParaRPr lang="en-GB" sz="1600" dirty="0"/>
          </a:p>
        </p:txBody>
      </p:sp>
      <p:sp>
        <p:nvSpPr>
          <p:cNvPr id="8" name="Rectangle 7">
            <a:extLst>
              <a:ext uri="{FF2B5EF4-FFF2-40B4-BE49-F238E27FC236}">
                <a16:creationId xmlns:a16="http://schemas.microsoft.com/office/drawing/2014/main" id="{437D354C-4026-4D42-BB5F-051B8E7F19E5}"/>
              </a:ext>
            </a:extLst>
          </p:cNvPr>
          <p:cNvSpPr/>
          <p:nvPr/>
        </p:nvSpPr>
        <p:spPr>
          <a:xfrm>
            <a:off x="3766570" y="3773760"/>
            <a:ext cx="4830498" cy="1205744"/>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His atmospheric steam engine heated water which created steam in a chamber. The steam made a vacuum (empty space), causing the water to be sucked out of the mine. </a:t>
            </a:r>
            <a:endParaRPr lang="en-GB" sz="1600" dirty="0"/>
          </a:p>
        </p:txBody>
      </p:sp>
      <p:sp>
        <p:nvSpPr>
          <p:cNvPr id="9" name="Rectangle 8">
            <a:extLst>
              <a:ext uri="{FF2B5EF4-FFF2-40B4-BE49-F238E27FC236}">
                <a16:creationId xmlns:a16="http://schemas.microsoft.com/office/drawing/2014/main" id="{05418E36-8E07-46ED-9671-6E3F0418F851}"/>
              </a:ext>
            </a:extLst>
          </p:cNvPr>
          <p:cNvSpPr/>
          <p:nvPr/>
        </p:nvSpPr>
        <p:spPr>
          <a:xfrm>
            <a:off x="3766570" y="5123986"/>
            <a:ext cx="4830498" cy="1163104"/>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600" b="0" i="0" u="none" strike="noStrike" dirty="0">
                <a:solidFill>
                  <a:srgbClr val="000000"/>
                </a:solidFill>
                <a:effectLst/>
              </a:rPr>
              <a:t>The idea of using steam to generate movement was a key part of the Industrial Revolution. James Watt further developed the steam engine, inventing smaller versions that needed less coal.  </a:t>
            </a:r>
            <a:endParaRPr lang="en-GB" sz="1600" dirty="0"/>
          </a:p>
        </p:txBody>
      </p:sp>
      <p:sp>
        <p:nvSpPr>
          <p:cNvPr id="11" name="TextBox 21">
            <a:extLst>
              <a:ext uri="{FF2B5EF4-FFF2-40B4-BE49-F238E27FC236}">
                <a16:creationId xmlns:a16="http://schemas.microsoft.com/office/drawing/2014/main" id="{C62F72EF-4668-424A-A1E2-7FC41553B024}"/>
              </a:ext>
            </a:extLst>
          </p:cNvPr>
          <p:cNvSpPr txBox="1">
            <a:spLocks noChangeArrowheads="1"/>
          </p:cNvSpPr>
          <p:nvPr/>
        </p:nvSpPr>
        <p:spPr bwMode="auto">
          <a:xfrm>
            <a:off x="913227" y="6146895"/>
            <a:ext cx="2435226"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sz="500" b="0" i="0" dirty="0">
                <a:solidFill>
                  <a:srgbClr val="3C4043"/>
                </a:solidFill>
                <a:effectLst/>
                <a:latin typeface="Roboto" panose="02000000000000000000" pitchFamily="2" charset="0"/>
                <a:hlinkClick r:id="rId4"/>
              </a:rPr>
              <a:t>Newcomen Engine - Oldest Surviving Steam Engine in the World</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dirty="0">
                <a:latin typeface="Roboto" panose="02000000000000000000" pitchFamily="2" charset="0"/>
                <a:ea typeface="Roboto" panose="02000000000000000000" pitchFamily="2" charset="0"/>
                <a:cs typeface="Arial" panose="020B0604020202020204" pitchFamily="34" charset="0"/>
              </a:rPr>
              <a:t> </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by</a:t>
            </a:r>
            <a:r>
              <a:rPr lang="en-GB" altLang="en-US" sz="500" dirty="0">
                <a:latin typeface="Roboto" panose="02000000000000000000" pitchFamily="2" charset="0"/>
                <a:ea typeface="Roboto" panose="02000000000000000000" pitchFamily="2" charset="0"/>
                <a:cs typeface="Arial" panose="020B0604020202020204" pitchFamily="34" charset="0"/>
              </a:rPr>
              <a:t> </a:t>
            </a:r>
            <a:r>
              <a:rPr lang="en-GB" sz="500" b="0" i="0" dirty="0">
                <a:solidFill>
                  <a:srgbClr val="3C4043"/>
                </a:solidFill>
                <a:effectLst/>
                <a:latin typeface="Roboto" panose="02000000000000000000" pitchFamily="2" charset="0"/>
                <a:hlinkClick r:id="rId5"/>
              </a:rPr>
              <a:t>Amaury Laporte</a:t>
            </a:r>
            <a:r>
              <a:rPr lang="en-GB" altLang="en-US" sz="500" dirty="0">
                <a:latin typeface="Roboto" panose="02000000000000000000" pitchFamily="2" charset="0"/>
                <a:ea typeface="Roboto" panose="02000000000000000000" pitchFamily="2" charset="0"/>
                <a:cs typeface="Arial" panose="020B0604020202020204" pitchFamily="34" charset="0"/>
              </a:rPr>
              <a:t> </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615719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FB4EA14-B9CB-4AF6-9886-F5D34C632AFB}"/>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The Spinning Jenny</a:t>
            </a:r>
            <a:endParaRPr lang="en-GB" sz="7200" dirty="0">
              <a:solidFill>
                <a:schemeClr val="bg1"/>
              </a:solidFill>
              <a:latin typeface="+mn-lt"/>
            </a:endParaRPr>
          </a:p>
        </p:txBody>
      </p:sp>
      <p:sp>
        <p:nvSpPr>
          <p:cNvPr id="4" name="Rectangle 3">
            <a:hlinkClick r:id="rId2"/>
            <a:extLst>
              <a:ext uri="{FF2B5EF4-FFF2-40B4-BE49-F238E27FC236}">
                <a16:creationId xmlns:a16="http://schemas.microsoft.com/office/drawing/2014/main" id="{4F3E29AB-8E3E-48F7-B19B-610121806912}"/>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7C7DAFF-CC10-4DAC-823E-B9B369AF0316}"/>
              </a:ext>
            </a:extLst>
          </p:cNvPr>
          <p:cNvSpPr/>
          <p:nvPr/>
        </p:nvSpPr>
        <p:spPr>
          <a:xfrm>
            <a:off x="571500" y="1429919"/>
            <a:ext cx="8025568" cy="1532356"/>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Before the Industrial Revolution, fabric was made using a spinning wheel. It was often done by people in their own homes. This way of manufacturing was called a ‘cottage industry’. The spinning jenny was invented by James Hargreaves in 1770. It was a machine that weaved cotton into fabric. The machine had eight wooden spindles. </a:t>
            </a:r>
            <a:endParaRPr lang="en-GB" sz="1600" dirty="0"/>
          </a:p>
        </p:txBody>
      </p:sp>
      <p:pic>
        <p:nvPicPr>
          <p:cNvPr id="7" name="Picture 6">
            <a:extLst>
              <a:ext uri="{FF2B5EF4-FFF2-40B4-BE49-F238E27FC236}">
                <a16:creationId xmlns:a16="http://schemas.microsoft.com/office/drawing/2014/main" id="{970E810D-0B8B-45D0-A9A2-7CA46FFFDD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1500" y="3185430"/>
            <a:ext cx="3905250" cy="2892669"/>
          </a:xfrm>
          <a:prstGeom prst="rect">
            <a:avLst/>
          </a:prstGeom>
        </p:spPr>
      </p:pic>
      <p:sp>
        <p:nvSpPr>
          <p:cNvPr id="8" name="Rectangle 7">
            <a:extLst>
              <a:ext uri="{FF2B5EF4-FFF2-40B4-BE49-F238E27FC236}">
                <a16:creationId xmlns:a16="http://schemas.microsoft.com/office/drawing/2014/main" id="{C1D82EFC-7695-46B5-8EEB-13596E3E8046}"/>
              </a:ext>
            </a:extLst>
          </p:cNvPr>
          <p:cNvSpPr/>
          <p:nvPr/>
        </p:nvSpPr>
        <p:spPr>
          <a:xfrm>
            <a:off x="4572000" y="3049954"/>
            <a:ext cx="4025068" cy="1581811"/>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When the wheel was turned, eight threads could be spun at once, which made the weaving process much quicker. Spinning jennies were used in factories. </a:t>
            </a:r>
            <a:endParaRPr lang="en-GB" sz="1600" dirty="0"/>
          </a:p>
        </p:txBody>
      </p:sp>
      <p:grpSp>
        <p:nvGrpSpPr>
          <p:cNvPr id="12" name="Group 11">
            <a:extLst>
              <a:ext uri="{FF2B5EF4-FFF2-40B4-BE49-F238E27FC236}">
                <a16:creationId xmlns:a16="http://schemas.microsoft.com/office/drawing/2014/main" id="{7C15A548-1475-4801-9825-CD07CFA91BBF}"/>
              </a:ext>
            </a:extLst>
          </p:cNvPr>
          <p:cNvGrpSpPr/>
          <p:nvPr/>
        </p:nvGrpSpPr>
        <p:grpSpPr>
          <a:xfrm>
            <a:off x="4572000" y="4719444"/>
            <a:ext cx="4025068" cy="1614681"/>
            <a:chOff x="4572000" y="4719444"/>
            <a:chExt cx="4025068" cy="1614681"/>
          </a:xfrm>
        </p:grpSpPr>
        <p:sp>
          <p:nvSpPr>
            <p:cNvPr id="10" name="Rectangle 9">
              <a:extLst>
                <a:ext uri="{FF2B5EF4-FFF2-40B4-BE49-F238E27FC236}">
                  <a16:creationId xmlns:a16="http://schemas.microsoft.com/office/drawing/2014/main" id="{60147A34-B1C3-49F6-B3ED-8FCC0A401C52}"/>
                </a:ext>
              </a:extLst>
            </p:cNvPr>
            <p:cNvSpPr/>
            <p:nvPr/>
          </p:nvSpPr>
          <p:spPr>
            <a:xfrm>
              <a:off x="4572000" y="4719444"/>
              <a:ext cx="4025068" cy="1614681"/>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endParaRPr lang="en-GB" sz="1800" b="0" i="0" u="none" strike="noStrike" dirty="0">
                <a:solidFill>
                  <a:srgbClr val="000000"/>
                </a:solidFill>
                <a:effectLst/>
              </a:endParaRPr>
            </a:p>
            <a:p>
              <a:pPr rtl="0">
                <a:spcBef>
                  <a:spcPts val="600"/>
                </a:spcBef>
                <a:spcAft>
                  <a:spcPts val="0"/>
                </a:spcAft>
              </a:pPr>
              <a:r>
                <a:rPr lang="en-GB" sz="1800" b="0" i="0" u="none" strike="noStrike" dirty="0">
                  <a:solidFill>
                    <a:srgbClr val="000000"/>
                  </a:solidFill>
                  <a:effectLst/>
                </a:rPr>
                <a:t>Early in the Industrial Revolution, children as young as seven years old worked in factories for up to 14 hours a day.</a:t>
              </a:r>
              <a:endParaRPr lang="en-GB" b="0" dirty="0">
                <a:effectLst/>
              </a:endParaRPr>
            </a:p>
          </p:txBody>
        </p:sp>
        <p:sp>
          <p:nvSpPr>
            <p:cNvPr id="11" name="Rectangle 10">
              <a:extLst>
                <a:ext uri="{FF2B5EF4-FFF2-40B4-BE49-F238E27FC236}">
                  <a16:creationId xmlns:a16="http://schemas.microsoft.com/office/drawing/2014/main" id="{A8A7743D-7B4B-4A1D-8A30-F10865A714B9}"/>
                </a:ext>
              </a:extLst>
            </p:cNvPr>
            <p:cNvSpPr/>
            <p:nvPr/>
          </p:nvSpPr>
          <p:spPr>
            <a:xfrm>
              <a:off x="4584284" y="4732897"/>
              <a:ext cx="4012784" cy="359055"/>
            </a:xfrm>
            <a:prstGeom prst="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i="0" u="none" strike="noStrike" dirty="0">
                  <a:solidFill>
                    <a:schemeClr val="bg1"/>
                  </a:solidFill>
                  <a:effectLst/>
                </a:rPr>
                <a:t>Did You Know…?</a:t>
              </a:r>
              <a:endParaRPr lang="en-GB" b="0" dirty="0">
                <a:solidFill>
                  <a:schemeClr val="bg1"/>
                </a:solidFill>
                <a:effectLst/>
              </a:endParaRPr>
            </a:p>
          </p:txBody>
        </p:sp>
      </p:grpSp>
    </p:spTree>
    <p:extLst>
      <p:ext uri="{BB962C8B-B14F-4D97-AF65-F5344CB8AC3E}">
        <p14:creationId xmlns:p14="http://schemas.microsoft.com/office/powerpoint/2010/main" val="2964559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EA4C6CD-C9FE-4866-91E5-933A67CC0096}"/>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The Cotton Gin</a:t>
            </a:r>
            <a:endParaRPr lang="en-GB" sz="11500" dirty="0">
              <a:solidFill>
                <a:schemeClr val="bg1"/>
              </a:solidFill>
              <a:latin typeface="+mn-lt"/>
            </a:endParaRPr>
          </a:p>
        </p:txBody>
      </p:sp>
      <p:sp>
        <p:nvSpPr>
          <p:cNvPr id="4" name="Rectangle 3">
            <a:hlinkClick r:id="rId2"/>
            <a:extLst>
              <a:ext uri="{FF2B5EF4-FFF2-40B4-BE49-F238E27FC236}">
                <a16:creationId xmlns:a16="http://schemas.microsoft.com/office/drawing/2014/main" id="{74B77B2A-9FF6-4A63-965B-FA73D80BC910}"/>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E196EAC7-76B9-46CB-892E-82275CDE5A68}"/>
              </a:ext>
            </a:extLst>
          </p:cNvPr>
          <p:cNvSpPr/>
          <p:nvPr/>
        </p:nvSpPr>
        <p:spPr>
          <a:xfrm>
            <a:off x="547493" y="1429917"/>
            <a:ext cx="8025568" cy="2311727"/>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The cotton gin was a machine that helped separate cotton fibre from its seeds. The raw cotton was put into the machine which had a drum inside it. As the handle was turned, the drum rotated and pulled the cotton in towards rotating brushes. The brushes then separated the seeds from the cotton. Prior to the invention of the gin, this job had to be done by hand           and took a long time. The cotton gin made it quicker, easier and                                cheaper to provide cotton to the cotton industry across                                                  the world. </a:t>
            </a:r>
            <a:endParaRPr lang="en-GB" sz="1600" dirty="0"/>
          </a:p>
        </p:txBody>
      </p:sp>
      <p:sp>
        <p:nvSpPr>
          <p:cNvPr id="8" name="Rectangle 7">
            <a:extLst>
              <a:ext uri="{FF2B5EF4-FFF2-40B4-BE49-F238E27FC236}">
                <a16:creationId xmlns:a16="http://schemas.microsoft.com/office/drawing/2014/main" id="{E906F48E-4FE7-41B7-BD05-88877AC23AB4}"/>
              </a:ext>
            </a:extLst>
          </p:cNvPr>
          <p:cNvSpPr/>
          <p:nvPr/>
        </p:nvSpPr>
        <p:spPr>
          <a:xfrm>
            <a:off x="547494" y="3852103"/>
            <a:ext cx="5243706" cy="1045717"/>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Although the cotton gin was an invention used in the USA, the cheaper cotton was provided to British cotton mills, which were growing rapidly.</a:t>
            </a:r>
            <a:endParaRPr lang="en-GB" sz="1600" dirty="0"/>
          </a:p>
        </p:txBody>
      </p:sp>
      <p:grpSp>
        <p:nvGrpSpPr>
          <p:cNvPr id="9" name="Group 8">
            <a:extLst>
              <a:ext uri="{FF2B5EF4-FFF2-40B4-BE49-F238E27FC236}">
                <a16:creationId xmlns:a16="http://schemas.microsoft.com/office/drawing/2014/main" id="{16C11082-BE1C-41B3-AC6A-58FCF2063791}"/>
              </a:ext>
            </a:extLst>
          </p:cNvPr>
          <p:cNvGrpSpPr/>
          <p:nvPr/>
        </p:nvGrpSpPr>
        <p:grpSpPr>
          <a:xfrm>
            <a:off x="547493" y="5013733"/>
            <a:ext cx="8025570" cy="1322630"/>
            <a:chOff x="4572000" y="4719445"/>
            <a:chExt cx="4025069" cy="1322630"/>
          </a:xfrm>
        </p:grpSpPr>
        <p:sp>
          <p:nvSpPr>
            <p:cNvPr id="10" name="Rectangle 9">
              <a:extLst>
                <a:ext uri="{FF2B5EF4-FFF2-40B4-BE49-F238E27FC236}">
                  <a16:creationId xmlns:a16="http://schemas.microsoft.com/office/drawing/2014/main" id="{C653EE06-2299-47B6-8ED8-6640F955D85F}"/>
                </a:ext>
              </a:extLst>
            </p:cNvPr>
            <p:cNvSpPr/>
            <p:nvPr/>
          </p:nvSpPr>
          <p:spPr>
            <a:xfrm>
              <a:off x="4572000" y="4719445"/>
              <a:ext cx="4025068" cy="1322630"/>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endParaRPr lang="en-GB" sz="1800" b="0" i="0" u="none" strike="noStrike" dirty="0">
                <a:solidFill>
                  <a:srgbClr val="000000"/>
                </a:solidFill>
                <a:effectLst/>
              </a:endParaRPr>
            </a:p>
            <a:p>
              <a:pPr rtl="0">
                <a:spcBef>
                  <a:spcPts val="600"/>
                </a:spcBef>
                <a:spcAft>
                  <a:spcPts val="0"/>
                </a:spcAft>
              </a:pPr>
              <a:r>
                <a:rPr lang="en-GB" sz="1800" b="0" i="0" u="none" strike="noStrike" dirty="0">
                  <a:solidFill>
                    <a:srgbClr val="000000"/>
                  </a:solidFill>
                  <a:effectLst/>
                </a:rPr>
                <a:t>The US cotton industry relied on the work of enslaved people. Because the cotton gin made it easier to process larger quantities of cotton, historians believe the invention led to the growth of enslavement in the USA.</a:t>
              </a:r>
              <a:endParaRPr lang="en-GB" b="0" dirty="0">
                <a:effectLst/>
              </a:endParaRPr>
            </a:p>
          </p:txBody>
        </p:sp>
        <p:sp>
          <p:nvSpPr>
            <p:cNvPr id="11" name="Rectangle 10">
              <a:extLst>
                <a:ext uri="{FF2B5EF4-FFF2-40B4-BE49-F238E27FC236}">
                  <a16:creationId xmlns:a16="http://schemas.microsoft.com/office/drawing/2014/main" id="{3EA4DA91-DC31-4090-B61A-C3DA07371C93}"/>
                </a:ext>
              </a:extLst>
            </p:cNvPr>
            <p:cNvSpPr/>
            <p:nvPr/>
          </p:nvSpPr>
          <p:spPr>
            <a:xfrm>
              <a:off x="4572001" y="4732897"/>
              <a:ext cx="4025068" cy="359055"/>
            </a:xfrm>
            <a:prstGeom prst="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i="0" u="none" strike="noStrike" dirty="0">
                  <a:solidFill>
                    <a:schemeClr val="bg1"/>
                  </a:solidFill>
                  <a:effectLst/>
                </a:rPr>
                <a:t>Did You Know…?</a:t>
              </a:r>
              <a:endParaRPr lang="en-GB" b="0" dirty="0">
                <a:solidFill>
                  <a:schemeClr val="bg1"/>
                </a:solidFill>
                <a:effectLst/>
              </a:endParaRPr>
            </a:p>
          </p:txBody>
        </p:sp>
      </p:grpSp>
      <p:pic>
        <p:nvPicPr>
          <p:cNvPr id="6" name="Picture 5">
            <a:extLst>
              <a:ext uri="{FF2B5EF4-FFF2-40B4-BE49-F238E27FC236}">
                <a16:creationId xmlns:a16="http://schemas.microsoft.com/office/drawing/2014/main" id="{CD7733C5-3B4A-4FB4-87C0-31A325B7381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22215"/>
          <a:stretch/>
        </p:blipFill>
        <p:spPr>
          <a:xfrm flipH="1">
            <a:off x="5990896" y="2671800"/>
            <a:ext cx="2711670" cy="2592385"/>
          </a:xfrm>
          <a:prstGeom prst="rect">
            <a:avLst/>
          </a:prstGeom>
        </p:spPr>
      </p:pic>
    </p:spTree>
    <p:extLst>
      <p:ext uri="{BB962C8B-B14F-4D97-AF65-F5344CB8AC3E}">
        <p14:creationId xmlns:p14="http://schemas.microsoft.com/office/powerpoint/2010/main" val="2972332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2330B825-2477-41A6-9959-B79FCD69DBC1}"/>
              </a:ext>
            </a:extLst>
          </p:cNvPr>
          <p:cNvGrpSpPr/>
          <p:nvPr/>
        </p:nvGrpSpPr>
        <p:grpSpPr>
          <a:xfrm>
            <a:off x="600318" y="2023533"/>
            <a:ext cx="4512394" cy="3292046"/>
            <a:chOff x="4572000" y="4719444"/>
            <a:chExt cx="4025069" cy="3423533"/>
          </a:xfrm>
        </p:grpSpPr>
        <p:sp>
          <p:nvSpPr>
            <p:cNvPr id="24" name="Rectangle 23">
              <a:extLst>
                <a:ext uri="{FF2B5EF4-FFF2-40B4-BE49-F238E27FC236}">
                  <a16:creationId xmlns:a16="http://schemas.microsoft.com/office/drawing/2014/main" id="{B8ECD23A-A08C-4288-9D6D-FA4FB8A6AF30}"/>
                </a:ext>
              </a:extLst>
            </p:cNvPr>
            <p:cNvSpPr/>
            <p:nvPr/>
          </p:nvSpPr>
          <p:spPr>
            <a:xfrm>
              <a:off x="4572000" y="4719444"/>
              <a:ext cx="4025068" cy="3423533"/>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endParaRPr lang="en-GB" sz="1800" b="0" i="0" u="none" strike="noStrike" dirty="0">
                <a:solidFill>
                  <a:srgbClr val="000000"/>
                </a:solidFill>
                <a:effectLst/>
              </a:endParaRPr>
            </a:p>
            <a:p>
              <a:pPr rtl="0">
                <a:spcBef>
                  <a:spcPts val="600"/>
                </a:spcBef>
                <a:spcAft>
                  <a:spcPts val="0"/>
                </a:spcAft>
              </a:pPr>
              <a:r>
                <a:rPr lang="en-GB" sz="1800" b="0" i="0" u="none" strike="noStrike" dirty="0">
                  <a:solidFill>
                    <a:srgbClr val="000000"/>
                  </a:solidFill>
                  <a:effectLst/>
                </a:rPr>
                <a:t>In 1861, the US Civil War started, with President Abraham Lincoln leading the fight for the end of enslavement. His troops blocked cotton from being shipped to the UK. Cotton workers in Lancashire wrote to Lincoln to express their support for this and their wish for enslavement to end, even though it meant they were now out of work and facing starvation.</a:t>
              </a:r>
              <a:endParaRPr lang="en-GB" b="0" dirty="0">
                <a:effectLst/>
              </a:endParaRPr>
            </a:p>
          </p:txBody>
        </p:sp>
        <p:sp>
          <p:nvSpPr>
            <p:cNvPr id="25" name="Rectangle 24">
              <a:extLst>
                <a:ext uri="{FF2B5EF4-FFF2-40B4-BE49-F238E27FC236}">
                  <a16:creationId xmlns:a16="http://schemas.microsoft.com/office/drawing/2014/main" id="{EE1621BA-44AD-446F-BDB4-BDF4F4FE7858}"/>
                </a:ext>
              </a:extLst>
            </p:cNvPr>
            <p:cNvSpPr/>
            <p:nvPr/>
          </p:nvSpPr>
          <p:spPr>
            <a:xfrm>
              <a:off x="4572001" y="4732897"/>
              <a:ext cx="4025068" cy="359055"/>
            </a:xfrm>
            <a:prstGeom prst="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i="0" u="none" strike="noStrike" dirty="0">
                  <a:solidFill>
                    <a:schemeClr val="bg1"/>
                  </a:solidFill>
                  <a:effectLst/>
                </a:rPr>
                <a:t>Did You Know…?</a:t>
              </a:r>
              <a:endParaRPr lang="en-GB" b="0" dirty="0">
                <a:solidFill>
                  <a:schemeClr val="bg1"/>
                </a:solidFill>
                <a:effectLst/>
              </a:endParaRPr>
            </a:p>
          </p:txBody>
        </p:sp>
      </p:grpSp>
      <p:sp>
        <p:nvSpPr>
          <p:cNvPr id="28" name="Rectangle: Rounded Corners 27">
            <a:extLst>
              <a:ext uri="{FF2B5EF4-FFF2-40B4-BE49-F238E27FC236}">
                <a16:creationId xmlns:a16="http://schemas.microsoft.com/office/drawing/2014/main" id="{B44F42DF-5924-41BC-9F5C-05970F5B3871}"/>
              </a:ext>
            </a:extLst>
          </p:cNvPr>
          <p:cNvSpPr/>
          <p:nvPr/>
        </p:nvSpPr>
        <p:spPr>
          <a:xfrm>
            <a:off x="4572000" y="1800363"/>
            <a:ext cx="4149969" cy="4617776"/>
          </a:xfrm>
          <a:prstGeom prst="roundRect">
            <a:avLst>
              <a:gd name="adj" fmla="val 4889"/>
            </a:avLst>
          </a:prstGeom>
          <a:blipFill>
            <a:blip r:embed="rId2" cstate="screen">
              <a:extLst>
                <a:ext uri="{28A0092B-C50C-407E-A947-70E740481C1C}">
                  <a14:useLocalDpi xmlns:a14="http://schemas.microsoft.com/office/drawing/2010/main"/>
                </a:ext>
              </a:extLst>
            </a:blip>
            <a:stretch>
              <a:fillRect l="-9700" r="-97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5CCAA348-B441-4108-A89F-BA8DCE1C7FC5}"/>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Other Textile Industry Inventions</a:t>
            </a:r>
            <a:endParaRPr lang="en-GB" sz="23900" dirty="0">
              <a:solidFill>
                <a:schemeClr val="bg1"/>
              </a:solidFill>
              <a:latin typeface="+mn-lt"/>
            </a:endParaRPr>
          </a:p>
        </p:txBody>
      </p:sp>
      <p:sp>
        <p:nvSpPr>
          <p:cNvPr id="4" name="Rectangle 3">
            <a:hlinkClick r:id="rId3"/>
            <a:extLst>
              <a:ext uri="{FF2B5EF4-FFF2-40B4-BE49-F238E27FC236}">
                <a16:creationId xmlns:a16="http://schemas.microsoft.com/office/drawing/2014/main" id="{5982BFCD-B85E-4864-92B7-35E81F70BEAA}"/>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FD7AE482-DEA3-4500-B7B4-A6E9978E8DAA}"/>
              </a:ext>
            </a:extLst>
          </p:cNvPr>
          <p:cNvSpPr/>
          <p:nvPr/>
        </p:nvSpPr>
        <p:spPr>
          <a:xfrm>
            <a:off x="550480" y="1429917"/>
            <a:ext cx="8025568" cy="4880448"/>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0" i="0" u="none" strike="noStrike" dirty="0">
                <a:solidFill>
                  <a:srgbClr val="000000"/>
                </a:solidFill>
                <a:effectLst/>
              </a:rPr>
              <a:t>The Industrial Revolution saw many more inventions for the textile industry:</a:t>
            </a:r>
            <a:br>
              <a:rPr lang="en-GB" dirty="0"/>
            </a:br>
            <a:endParaRPr lang="en-GB" sz="1600" dirty="0"/>
          </a:p>
        </p:txBody>
      </p:sp>
      <p:grpSp>
        <p:nvGrpSpPr>
          <p:cNvPr id="10" name="Group 9">
            <a:extLst>
              <a:ext uri="{FF2B5EF4-FFF2-40B4-BE49-F238E27FC236}">
                <a16:creationId xmlns:a16="http://schemas.microsoft.com/office/drawing/2014/main" id="{5308C89C-5A56-41B0-B623-C49C326809ED}"/>
              </a:ext>
            </a:extLst>
          </p:cNvPr>
          <p:cNvGrpSpPr/>
          <p:nvPr/>
        </p:nvGrpSpPr>
        <p:grpSpPr>
          <a:xfrm>
            <a:off x="569632" y="3655602"/>
            <a:ext cx="8033921" cy="1011161"/>
            <a:chOff x="594712" y="3783996"/>
            <a:chExt cx="8140044" cy="1011161"/>
          </a:xfrm>
        </p:grpSpPr>
        <p:sp>
          <p:nvSpPr>
            <p:cNvPr id="7" name="TextBox 6">
              <a:extLst>
                <a:ext uri="{FF2B5EF4-FFF2-40B4-BE49-F238E27FC236}">
                  <a16:creationId xmlns:a16="http://schemas.microsoft.com/office/drawing/2014/main" id="{4214E6BF-1044-4F8C-852A-4CA4D73B818F}"/>
                </a:ext>
              </a:extLst>
            </p:cNvPr>
            <p:cNvSpPr txBox="1"/>
            <p:nvPr/>
          </p:nvSpPr>
          <p:spPr>
            <a:xfrm>
              <a:off x="594712" y="3783996"/>
              <a:ext cx="4572000" cy="369332"/>
            </a:xfrm>
            <a:prstGeom prst="rect">
              <a:avLst/>
            </a:prstGeom>
            <a:noFill/>
          </p:spPr>
          <p:txBody>
            <a:bodyPr wrap="square">
              <a:spAutoFit/>
            </a:bodyPr>
            <a:lstStyle/>
            <a:p>
              <a:pPr marL="285750" indent="-285750">
                <a:buFont typeface="Arial" panose="020B0604020202020204" pitchFamily="34" charset="0"/>
                <a:buChar char="•"/>
              </a:pPr>
              <a:r>
                <a:rPr lang="en-GB" b="0" i="0" u="none" strike="noStrike" dirty="0">
                  <a:solidFill>
                    <a:srgbClr val="000000"/>
                  </a:solidFill>
                  <a:effectLst/>
                </a:rPr>
                <a:t>The Spinning Mule</a:t>
              </a:r>
              <a:endParaRPr lang="en-GB" sz="1600" dirty="0"/>
            </a:p>
          </p:txBody>
        </p:sp>
        <p:sp>
          <p:nvSpPr>
            <p:cNvPr id="9" name="TextBox 8">
              <a:extLst>
                <a:ext uri="{FF2B5EF4-FFF2-40B4-BE49-F238E27FC236}">
                  <a16:creationId xmlns:a16="http://schemas.microsoft.com/office/drawing/2014/main" id="{DF3BE833-C1D5-473E-A7A2-4B547210A5E3}"/>
                </a:ext>
              </a:extLst>
            </p:cNvPr>
            <p:cNvSpPr txBox="1"/>
            <p:nvPr/>
          </p:nvSpPr>
          <p:spPr>
            <a:xfrm>
              <a:off x="878274" y="4148826"/>
              <a:ext cx="7856482" cy="646331"/>
            </a:xfrm>
            <a:prstGeom prst="rect">
              <a:avLst/>
            </a:prstGeom>
            <a:noFill/>
          </p:spPr>
          <p:txBody>
            <a:bodyPr wrap="square">
              <a:spAutoFit/>
            </a:bodyPr>
            <a:lstStyle/>
            <a:p>
              <a:r>
                <a:rPr lang="en-GB" b="0" i="0" u="none" strike="noStrike" dirty="0">
                  <a:solidFill>
                    <a:srgbClr val="000000"/>
                  </a:solidFill>
                  <a:effectLst/>
                </a:rPr>
                <a:t>This allowed one worker to operate 1000 spindles at once. The machine was invented by Samuel Crompton in 1779.</a:t>
              </a:r>
              <a:endParaRPr lang="en-GB" sz="1600" dirty="0"/>
            </a:p>
          </p:txBody>
        </p:sp>
      </p:grpSp>
      <p:grpSp>
        <p:nvGrpSpPr>
          <p:cNvPr id="14" name="Group 13">
            <a:extLst>
              <a:ext uri="{FF2B5EF4-FFF2-40B4-BE49-F238E27FC236}">
                <a16:creationId xmlns:a16="http://schemas.microsoft.com/office/drawing/2014/main" id="{08C18BF1-B745-4721-A917-131ACC839D26}"/>
              </a:ext>
            </a:extLst>
          </p:cNvPr>
          <p:cNvGrpSpPr/>
          <p:nvPr/>
        </p:nvGrpSpPr>
        <p:grpSpPr>
          <a:xfrm>
            <a:off x="569632" y="1942252"/>
            <a:ext cx="7994689" cy="1585256"/>
            <a:chOff x="594712" y="3783996"/>
            <a:chExt cx="8100294" cy="1585256"/>
          </a:xfrm>
        </p:grpSpPr>
        <p:sp>
          <p:nvSpPr>
            <p:cNvPr id="15" name="TextBox 14">
              <a:extLst>
                <a:ext uri="{FF2B5EF4-FFF2-40B4-BE49-F238E27FC236}">
                  <a16:creationId xmlns:a16="http://schemas.microsoft.com/office/drawing/2014/main" id="{6FFC3CFF-DE07-45CB-811A-25ADA6F286FA}"/>
                </a:ext>
              </a:extLst>
            </p:cNvPr>
            <p:cNvSpPr txBox="1"/>
            <p:nvPr/>
          </p:nvSpPr>
          <p:spPr>
            <a:xfrm>
              <a:off x="594712" y="3783996"/>
              <a:ext cx="4572000" cy="369332"/>
            </a:xfrm>
            <a:prstGeom prst="rect">
              <a:avLst/>
            </a:prstGeom>
            <a:noFill/>
          </p:spPr>
          <p:txBody>
            <a:bodyPr wrap="square">
              <a:spAutoFit/>
            </a:bodyPr>
            <a:lstStyle/>
            <a:p>
              <a:pPr marL="285750" indent="-285750">
                <a:buFont typeface="Arial" panose="020B0604020202020204" pitchFamily="34" charset="0"/>
                <a:buChar char="•"/>
              </a:pPr>
              <a:r>
                <a:rPr lang="en-GB" b="0" i="0" u="none" strike="noStrike" dirty="0">
                  <a:solidFill>
                    <a:srgbClr val="000000"/>
                  </a:solidFill>
                  <a:effectLst/>
                </a:rPr>
                <a:t>The Water Frame</a:t>
              </a:r>
              <a:endParaRPr lang="en-GB" dirty="0"/>
            </a:p>
          </p:txBody>
        </p:sp>
        <p:sp>
          <p:nvSpPr>
            <p:cNvPr id="16" name="TextBox 15">
              <a:extLst>
                <a:ext uri="{FF2B5EF4-FFF2-40B4-BE49-F238E27FC236}">
                  <a16:creationId xmlns:a16="http://schemas.microsoft.com/office/drawing/2014/main" id="{C9F65A83-F75B-40E4-87FC-F4B1D4CA0903}"/>
                </a:ext>
              </a:extLst>
            </p:cNvPr>
            <p:cNvSpPr txBox="1"/>
            <p:nvPr/>
          </p:nvSpPr>
          <p:spPr>
            <a:xfrm>
              <a:off x="888455" y="4168923"/>
              <a:ext cx="7806551" cy="1200329"/>
            </a:xfrm>
            <a:prstGeom prst="rect">
              <a:avLst/>
            </a:prstGeom>
            <a:noFill/>
          </p:spPr>
          <p:txBody>
            <a:bodyPr wrap="square">
              <a:spAutoFit/>
            </a:bodyPr>
            <a:lstStyle/>
            <a:p>
              <a:r>
                <a:rPr lang="en-GB" b="0" i="0" u="none" strike="noStrike" dirty="0">
                  <a:solidFill>
                    <a:srgbClr val="000000"/>
                  </a:solidFill>
                  <a:effectLst/>
                </a:rPr>
                <a:t>Invented by Richard Arkwright in 1769, the water frame was a spinning frame that could work continuously. It was very large and, as it was powered by a water wheel, needed to be by a fast-flowing river. The water frame meant large factories had to be built.</a:t>
              </a:r>
              <a:endParaRPr lang="en-GB" dirty="0"/>
            </a:p>
          </p:txBody>
        </p:sp>
      </p:grpSp>
      <p:grpSp>
        <p:nvGrpSpPr>
          <p:cNvPr id="17" name="Group 16">
            <a:extLst>
              <a:ext uri="{FF2B5EF4-FFF2-40B4-BE49-F238E27FC236}">
                <a16:creationId xmlns:a16="http://schemas.microsoft.com/office/drawing/2014/main" id="{9E2D2991-54AE-46B3-8691-751D0150CA06}"/>
              </a:ext>
            </a:extLst>
          </p:cNvPr>
          <p:cNvGrpSpPr/>
          <p:nvPr/>
        </p:nvGrpSpPr>
        <p:grpSpPr>
          <a:xfrm>
            <a:off x="569264" y="4834468"/>
            <a:ext cx="7987999" cy="1268064"/>
            <a:chOff x="594712" y="3783996"/>
            <a:chExt cx="8139926" cy="1268064"/>
          </a:xfrm>
        </p:grpSpPr>
        <p:sp>
          <p:nvSpPr>
            <p:cNvPr id="18" name="TextBox 17">
              <a:extLst>
                <a:ext uri="{FF2B5EF4-FFF2-40B4-BE49-F238E27FC236}">
                  <a16:creationId xmlns:a16="http://schemas.microsoft.com/office/drawing/2014/main" id="{1A24FEA3-6529-44DA-BF1C-FD7EC65F2D8D}"/>
                </a:ext>
              </a:extLst>
            </p:cNvPr>
            <p:cNvSpPr txBox="1"/>
            <p:nvPr/>
          </p:nvSpPr>
          <p:spPr>
            <a:xfrm>
              <a:off x="594712" y="3783996"/>
              <a:ext cx="4572000" cy="369332"/>
            </a:xfrm>
            <a:prstGeom prst="rect">
              <a:avLst/>
            </a:prstGeom>
            <a:noFill/>
          </p:spPr>
          <p:txBody>
            <a:bodyPr wrap="square">
              <a:spAutoFit/>
            </a:bodyPr>
            <a:lstStyle/>
            <a:p>
              <a:pPr marL="285750" indent="-285750">
                <a:buFont typeface="Arial" panose="020B0604020202020204" pitchFamily="34" charset="0"/>
                <a:buChar char="•"/>
              </a:pPr>
              <a:r>
                <a:rPr lang="en-GB" b="0" i="0" u="none" strike="noStrike" dirty="0">
                  <a:solidFill>
                    <a:srgbClr val="000000"/>
                  </a:solidFill>
                  <a:effectLst/>
                </a:rPr>
                <a:t>The Power Loom</a:t>
              </a:r>
              <a:endParaRPr lang="en-GB" sz="1400" dirty="0"/>
            </a:p>
          </p:txBody>
        </p:sp>
        <p:sp>
          <p:nvSpPr>
            <p:cNvPr id="19" name="TextBox 18">
              <a:extLst>
                <a:ext uri="{FF2B5EF4-FFF2-40B4-BE49-F238E27FC236}">
                  <a16:creationId xmlns:a16="http://schemas.microsoft.com/office/drawing/2014/main" id="{27786B20-29CD-4572-8092-8629A54B4CD8}"/>
                </a:ext>
              </a:extLst>
            </p:cNvPr>
            <p:cNvSpPr txBox="1"/>
            <p:nvPr/>
          </p:nvSpPr>
          <p:spPr>
            <a:xfrm>
              <a:off x="878156" y="4128730"/>
              <a:ext cx="7856482" cy="923330"/>
            </a:xfrm>
            <a:prstGeom prst="rect">
              <a:avLst/>
            </a:prstGeom>
            <a:noFill/>
          </p:spPr>
          <p:txBody>
            <a:bodyPr wrap="square">
              <a:spAutoFit/>
            </a:bodyPr>
            <a:lstStyle/>
            <a:p>
              <a:r>
                <a:rPr lang="en-GB" b="0" i="0" u="none" strike="noStrike" dirty="0">
                  <a:solidFill>
                    <a:srgbClr val="000000"/>
                  </a:solidFill>
                  <a:effectLst/>
                </a:rPr>
                <a:t>This machine wove cloth much quicker than previous methods. It was invented by Edmund Cartwright in 1784. By 1850, there were 260,000 power looms being used in England. </a:t>
              </a:r>
              <a:endParaRPr lang="en-GB" sz="1400" dirty="0"/>
            </a:p>
          </p:txBody>
        </p:sp>
      </p:grpSp>
    </p:spTree>
    <p:extLst>
      <p:ext uri="{BB962C8B-B14F-4D97-AF65-F5344CB8AC3E}">
        <p14:creationId xmlns:p14="http://schemas.microsoft.com/office/powerpoint/2010/main" val="3910214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xit" presetSubtype="0" fill="hold" nodeType="clickEffect">
                                  <p:stCondLst>
                                    <p:cond delay="0"/>
                                  </p:stCondLst>
                                  <p:childTnLst>
                                    <p:set>
                                      <p:cBhvr>
                                        <p:cTn id="21" dur="1" fill="hold">
                                          <p:stCondLst>
                                            <p:cond delay="0"/>
                                          </p:stCondLst>
                                        </p:cTn>
                                        <p:tgtEl>
                                          <p:spTgt spid="14"/>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0"/>
                                        </p:tgtEl>
                                        <p:attrNameLst>
                                          <p:attrName>style.visibility</p:attrName>
                                        </p:attrNameLst>
                                      </p:cBhvr>
                                      <p:to>
                                        <p:strVal val="hidden"/>
                                      </p:to>
                                    </p:set>
                                  </p:childTnLst>
                                </p:cTn>
                              </p:par>
                              <p:par>
                                <p:cTn id="24" presetID="1" presetClass="exit" presetSubtype="0" fill="hold" nodeType="withEffect">
                                  <p:stCondLst>
                                    <p:cond delay="0"/>
                                  </p:stCondLst>
                                  <p:childTnLst>
                                    <p:set>
                                      <p:cBhvr>
                                        <p:cTn id="25" dur="1" fill="hold">
                                          <p:stCondLst>
                                            <p:cond delay="0"/>
                                          </p:stCondLst>
                                        </p:cTn>
                                        <p:tgtEl>
                                          <p:spTgt spid="17"/>
                                        </p:tgtEl>
                                        <p:attrNameLst>
                                          <p:attrName>style.visibility</p:attrName>
                                        </p:attrNameLst>
                                      </p:cBhvr>
                                      <p:to>
                                        <p:strVal val="hidden"/>
                                      </p:to>
                                    </p:set>
                                  </p:childTnLst>
                                </p:cTn>
                              </p:par>
                              <p:par>
                                <p:cTn id="26" presetID="1" presetClass="exit"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hidden"/>
                                      </p:to>
                                    </p:set>
                                  </p:childTnLst>
                                </p:cTn>
                              </p:par>
                              <p:par>
                                <p:cTn id="28" presetID="10" presetClass="entr" presetSubtype="0" fill="hold"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96A0245-93EE-4FE0-9A11-61DF9FB980DE}"/>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The Locomotive</a:t>
            </a:r>
            <a:endParaRPr lang="en-GB" sz="49600" dirty="0">
              <a:solidFill>
                <a:schemeClr val="bg1"/>
              </a:solidFill>
              <a:latin typeface="+mn-lt"/>
            </a:endParaRPr>
          </a:p>
        </p:txBody>
      </p:sp>
      <p:sp>
        <p:nvSpPr>
          <p:cNvPr id="4" name="Rectangle 3">
            <a:hlinkClick r:id="rId2"/>
            <a:extLst>
              <a:ext uri="{FF2B5EF4-FFF2-40B4-BE49-F238E27FC236}">
                <a16:creationId xmlns:a16="http://schemas.microsoft.com/office/drawing/2014/main" id="{D783F812-594B-4490-9CEB-0824DD2AF1B0}"/>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a:extLst>
              <a:ext uri="{FF2B5EF4-FFF2-40B4-BE49-F238E27FC236}">
                <a16:creationId xmlns:a16="http://schemas.microsoft.com/office/drawing/2014/main" id="{738E9F53-93F1-403B-840A-FCA1A548FAD1}"/>
              </a:ext>
            </a:extLst>
          </p:cNvPr>
          <p:cNvGrpSpPr/>
          <p:nvPr/>
        </p:nvGrpSpPr>
        <p:grpSpPr>
          <a:xfrm>
            <a:off x="547493" y="5174506"/>
            <a:ext cx="8025570" cy="1156370"/>
            <a:chOff x="4572000" y="4719445"/>
            <a:chExt cx="4025069" cy="1156370"/>
          </a:xfrm>
        </p:grpSpPr>
        <p:sp>
          <p:nvSpPr>
            <p:cNvPr id="6" name="Rectangle 5">
              <a:extLst>
                <a:ext uri="{FF2B5EF4-FFF2-40B4-BE49-F238E27FC236}">
                  <a16:creationId xmlns:a16="http://schemas.microsoft.com/office/drawing/2014/main" id="{C8B75563-8419-4A24-A491-4B15EF1B0B24}"/>
                </a:ext>
              </a:extLst>
            </p:cNvPr>
            <p:cNvSpPr/>
            <p:nvPr/>
          </p:nvSpPr>
          <p:spPr>
            <a:xfrm>
              <a:off x="4572000" y="4719445"/>
              <a:ext cx="4025068" cy="1156370"/>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endParaRPr lang="en-GB" sz="1800" b="0" i="0" u="none" strike="noStrike" dirty="0">
                <a:solidFill>
                  <a:srgbClr val="000000"/>
                </a:solidFill>
                <a:effectLst/>
              </a:endParaRPr>
            </a:p>
            <a:p>
              <a:pPr rtl="0">
                <a:spcBef>
                  <a:spcPts val="600"/>
                </a:spcBef>
                <a:spcAft>
                  <a:spcPts val="0"/>
                </a:spcAft>
              </a:pPr>
              <a:r>
                <a:rPr lang="en-GB" sz="1800" b="0" i="0" u="none" strike="noStrike" dirty="0">
                  <a:solidFill>
                    <a:srgbClr val="000000"/>
                  </a:solidFill>
                  <a:effectLst/>
                </a:rPr>
                <a:t>The railways became so popular that the 1840s became known as a time of ‘railway mania’.</a:t>
              </a:r>
              <a:endParaRPr lang="en-GB" b="0" dirty="0">
                <a:effectLst/>
              </a:endParaRPr>
            </a:p>
          </p:txBody>
        </p:sp>
        <p:sp>
          <p:nvSpPr>
            <p:cNvPr id="7" name="Rectangle 6">
              <a:extLst>
                <a:ext uri="{FF2B5EF4-FFF2-40B4-BE49-F238E27FC236}">
                  <a16:creationId xmlns:a16="http://schemas.microsoft.com/office/drawing/2014/main" id="{BB29A5B8-51BF-4A0F-8DE0-B7C6C80C0D26}"/>
                </a:ext>
              </a:extLst>
            </p:cNvPr>
            <p:cNvSpPr/>
            <p:nvPr/>
          </p:nvSpPr>
          <p:spPr>
            <a:xfrm>
              <a:off x="4572001" y="4732897"/>
              <a:ext cx="4025068" cy="359055"/>
            </a:xfrm>
            <a:prstGeom prst="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i="0" u="none" strike="noStrike" dirty="0">
                  <a:solidFill>
                    <a:schemeClr val="bg1"/>
                  </a:solidFill>
                  <a:effectLst/>
                </a:rPr>
                <a:t>Did You Know…?</a:t>
              </a:r>
              <a:endParaRPr lang="en-GB" b="0" dirty="0">
                <a:solidFill>
                  <a:schemeClr val="bg1"/>
                </a:solidFill>
                <a:effectLst/>
              </a:endParaRPr>
            </a:p>
          </p:txBody>
        </p:sp>
      </p:grpSp>
      <p:sp>
        <p:nvSpPr>
          <p:cNvPr id="8" name="Rectangle 7">
            <a:extLst>
              <a:ext uri="{FF2B5EF4-FFF2-40B4-BE49-F238E27FC236}">
                <a16:creationId xmlns:a16="http://schemas.microsoft.com/office/drawing/2014/main" id="{3568F1B4-BC26-4F17-A9EF-532E0A888394}"/>
              </a:ext>
            </a:extLst>
          </p:cNvPr>
          <p:cNvSpPr/>
          <p:nvPr/>
        </p:nvSpPr>
        <p:spPr>
          <a:xfrm>
            <a:off x="547493" y="1419869"/>
            <a:ext cx="8025568" cy="1554443"/>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The steam engine transformed transportation when it was used to create a locomotive. A locomotive is a vehicle powered by steam, electricity or other source of </a:t>
            </a:r>
            <a:r>
              <a:rPr lang="en-GB" b="0" i="0" dirty="0">
                <a:solidFill>
                  <a:schemeClr val="tx1"/>
                </a:solidFill>
                <a:effectLst/>
              </a:rPr>
              <a:t>power, which is used for pulling trains. </a:t>
            </a:r>
            <a:r>
              <a:rPr lang="en-GB" sz="1800" b="0" i="0" u="none" strike="noStrike" dirty="0">
                <a:solidFill>
                  <a:srgbClr val="000000"/>
                </a:solidFill>
                <a:effectLst/>
              </a:rPr>
              <a:t>The first steam locomotive journey was when a steam engine, invented by Richard Trevithick, made a journey from an iron works to a canal in Wales in 1804.  </a:t>
            </a:r>
            <a:endParaRPr lang="en-GB" sz="1600" dirty="0"/>
          </a:p>
        </p:txBody>
      </p:sp>
      <p:sp>
        <p:nvSpPr>
          <p:cNvPr id="11" name="Rectangle 10">
            <a:extLst>
              <a:ext uri="{FF2B5EF4-FFF2-40B4-BE49-F238E27FC236}">
                <a16:creationId xmlns:a16="http://schemas.microsoft.com/office/drawing/2014/main" id="{BCF6F879-1A0B-4122-98C1-3B278E3CDE90}"/>
              </a:ext>
            </a:extLst>
          </p:cNvPr>
          <p:cNvSpPr/>
          <p:nvPr/>
        </p:nvSpPr>
        <p:spPr>
          <a:xfrm>
            <a:off x="547491" y="3052719"/>
            <a:ext cx="4305863" cy="2041404"/>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In 1829, the Rainhill Trials were held to find an engine suitable to travel the Liverpool to Manchester railway. George Stephenson’s Rocket won the trials, averaging a speed of 12 miles per hour with a top speed of 30 miles per hour.</a:t>
            </a:r>
            <a:endParaRPr lang="en-GB" sz="1600" dirty="0"/>
          </a:p>
        </p:txBody>
      </p:sp>
      <p:pic>
        <p:nvPicPr>
          <p:cNvPr id="10" name="Picture 9">
            <a:extLst>
              <a:ext uri="{FF2B5EF4-FFF2-40B4-BE49-F238E27FC236}">
                <a16:creationId xmlns:a16="http://schemas.microsoft.com/office/drawing/2014/main" id="{6206634E-EC40-4E06-BB78-B199C86EF8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1721" y="2925743"/>
            <a:ext cx="3327175" cy="2208571"/>
          </a:xfrm>
          <a:prstGeom prst="rect">
            <a:avLst/>
          </a:prstGeom>
        </p:spPr>
      </p:pic>
    </p:spTree>
    <p:extLst>
      <p:ext uri="{BB962C8B-B14F-4D97-AF65-F5344CB8AC3E}">
        <p14:creationId xmlns:p14="http://schemas.microsoft.com/office/powerpoint/2010/main" val="416584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F53E065-AF50-4600-9702-4B8AF5C1F652}"/>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The Electric Telegraph</a:t>
            </a:r>
            <a:endParaRPr lang="en-GB" sz="102800" dirty="0">
              <a:solidFill>
                <a:schemeClr val="bg1"/>
              </a:solidFill>
              <a:latin typeface="+mn-lt"/>
            </a:endParaRPr>
          </a:p>
        </p:txBody>
      </p:sp>
      <p:sp>
        <p:nvSpPr>
          <p:cNvPr id="4" name="Rectangle 3">
            <a:hlinkClick r:id="rId2"/>
            <a:extLst>
              <a:ext uri="{FF2B5EF4-FFF2-40B4-BE49-F238E27FC236}">
                <a16:creationId xmlns:a16="http://schemas.microsoft.com/office/drawing/2014/main" id="{B7985923-EE6C-4F2D-8861-34FEA278A850}"/>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59788BD-B96A-4598-89D2-DFB82A9593F9}"/>
              </a:ext>
            </a:extLst>
          </p:cNvPr>
          <p:cNvSpPr/>
          <p:nvPr/>
        </p:nvSpPr>
        <p:spPr>
          <a:xfrm>
            <a:off x="547493" y="1419870"/>
            <a:ext cx="8025568" cy="3081791"/>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700" b="0" i="0" u="none" strike="noStrike" dirty="0">
                <a:solidFill>
                  <a:srgbClr val="000000"/>
                </a:solidFill>
                <a:effectLst/>
              </a:rPr>
              <a:t>At the start of the Industrial Revolution, letters were the only way to communicate with someone who was far away and would be transported over land on horse drawn carts. Letters to someone in another country were sent via boat and could take months to arrive. In 1837, William Cooke and Charles Wheatstone invented a telegraph machine that would be used across the world. An electric telegraph sent messages via electric signals from one machine to another. Unlike modern wi-fi, the electric telegraph relied on wires. Many inventors helped to develop the telegraph. In 1858, the first transatlantic telegraph cable was laid under the Atlantic Ocean between the                                                 US and the UK. On 16</a:t>
            </a:r>
            <a:r>
              <a:rPr lang="en-GB" sz="1700" b="0" i="0" u="none" strike="noStrike" baseline="30000" dirty="0">
                <a:solidFill>
                  <a:srgbClr val="000000"/>
                </a:solidFill>
                <a:effectLst/>
              </a:rPr>
              <a:t>th</a:t>
            </a:r>
            <a:r>
              <a:rPr lang="en-GB" sz="1700" b="0" i="0" u="none" strike="noStrike" dirty="0">
                <a:solidFill>
                  <a:srgbClr val="000000"/>
                </a:solidFill>
                <a:effectLst/>
              </a:rPr>
              <a:t> August of that year, Queen Victoria                                                 and US President James Buchanan exchanged telegrams.    </a:t>
            </a:r>
            <a:endParaRPr lang="en-GB" sz="1700" dirty="0"/>
          </a:p>
        </p:txBody>
      </p:sp>
      <p:grpSp>
        <p:nvGrpSpPr>
          <p:cNvPr id="8" name="Group 7">
            <a:extLst>
              <a:ext uri="{FF2B5EF4-FFF2-40B4-BE49-F238E27FC236}">
                <a16:creationId xmlns:a16="http://schemas.microsoft.com/office/drawing/2014/main" id="{569D3350-4BC8-41C8-8BB9-02683539C206}"/>
              </a:ext>
            </a:extLst>
          </p:cNvPr>
          <p:cNvGrpSpPr/>
          <p:nvPr/>
        </p:nvGrpSpPr>
        <p:grpSpPr>
          <a:xfrm>
            <a:off x="547493" y="4602625"/>
            <a:ext cx="5511663" cy="1575136"/>
            <a:chOff x="4572000" y="4719445"/>
            <a:chExt cx="2547568" cy="1946138"/>
          </a:xfrm>
        </p:grpSpPr>
        <p:sp>
          <p:nvSpPr>
            <p:cNvPr id="9" name="Rectangle 8">
              <a:extLst>
                <a:ext uri="{FF2B5EF4-FFF2-40B4-BE49-F238E27FC236}">
                  <a16:creationId xmlns:a16="http://schemas.microsoft.com/office/drawing/2014/main" id="{0BCD6909-443D-4700-A07D-C5B499DFB8E8}"/>
                </a:ext>
              </a:extLst>
            </p:cNvPr>
            <p:cNvSpPr/>
            <p:nvPr/>
          </p:nvSpPr>
          <p:spPr>
            <a:xfrm>
              <a:off x="4572000" y="4719445"/>
              <a:ext cx="2547568" cy="1946138"/>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endParaRPr lang="en-GB" sz="1700" b="0" i="0" u="none" strike="noStrike" dirty="0">
                <a:solidFill>
                  <a:srgbClr val="000000"/>
                </a:solidFill>
                <a:effectLst/>
              </a:endParaRPr>
            </a:p>
            <a:p>
              <a:pPr rtl="0">
                <a:spcBef>
                  <a:spcPts val="600"/>
                </a:spcBef>
                <a:spcAft>
                  <a:spcPts val="0"/>
                </a:spcAft>
              </a:pPr>
              <a:r>
                <a:rPr lang="en-GB" sz="1700" b="0" i="0" u="none" strike="noStrike" dirty="0">
                  <a:solidFill>
                    <a:srgbClr val="000000"/>
                  </a:solidFill>
                  <a:effectLst/>
                </a:rPr>
                <a:t>The telegraph </a:t>
              </a:r>
              <a:r>
                <a:rPr lang="en-GB" sz="1700" b="0" i="0" u="none" strike="noStrike">
                  <a:solidFill>
                    <a:srgbClr val="000000"/>
                  </a:solidFill>
                  <a:effectLst/>
                </a:rPr>
                <a:t>became well known </a:t>
              </a:r>
              <a:r>
                <a:rPr lang="en-GB" sz="1700" b="0" i="0" u="none" strike="noStrike" dirty="0">
                  <a:solidFill>
                    <a:srgbClr val="000000"/>
                  </a:solidFill>
                  <a:effectLst/>
                </a:rPr>
                <a:t>in 1845 after a message was sent from the police to a train station master describing a man who had just committed a crime. The criminal was caught and arrested.</a:t>
              </a:r>
              <a:endParaRPr lang="en-GB" sz="1700" b="0" dirty="0">
                <a:effectLst/>
              </a:endParaRPr>
            </a:p>
          </p:txBody>
        </p:sp>
        <p:sp>
          <p:nvSpPr>
            <p:cNvPr id="10" name="Rectangle 9">
              <a:extLst>
                <a:ext uri="{FF2B5EF4-FFF2-40B4-BE49-F238E27FC236}">
                  <a16:creationId xmlns:a16="http://schemas.microsoft.com/office/drawing/2014/main" id="{70418606-4982-41B8-ABD1-EA3E3AD4CB93}"/>
                </a:ext>
              </a:extLst>
            </p:cNvPr>
            <p:cNvSpPr/>
            <p:nvPr/>
          </p:nvSpPr>
          <p:spPr>
            <a:xfrm>
              <a:off x="4572001" y="4732898"/>
              <a:ext cx="2547567" cy="482559"/>
            </a:xfrm>
            <a:prstGeom prst="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i="0" u="none" strike="noStrike" dirty="0">
                  <a:solidFill>
                    <a:schemeClr val="bg1"/>
                  </a:solidFill>
                  <a:effectLst/>
                </a:rPr>
                <a:t>Did You Know…?</a:t>
              </a:r>
              <a:endParaRPr lang="en-GB" b="0" dirty="0">
                <a:solidFill>
                  <a:schemeClr val="bg1"/>
                </a:solidFill>
                <a:effectLst/>
              </a:endParaRPr>
            </a:p>
          </p:txBody>
        </p:sp>
      </p:grpSp>
      <p:pic>
        <p:nvPicPr>
          <p:cNvPr id="7" name="Picture 6">
            <a:extLst>
              <a:ext uri="{FF2B5EF4-FFF2-40B4-BE49-F238E27FC236}">
                <a16:creationId xmlns:a16="http://schemas.microsoft.com/office/drawing/2014/main" id="{3B9F40BB-4230-4042-BF98-19B179BDE3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18620" y="3707841"/>
            <a:ext cx="3178365" cy="2641337"/>
          </a:xfrm>
          <a:prstGeom prst="rect">
            <a:avLst/>
          </a:prstGeom>
        </p:spPr>
      </p:pic>
    </p:spTree>
    <p:extLst>
      <p:ext uri="{BB962C8B-B14F-4D97-AF65-F5344CB8AC3E}">
        <p14:creationId xmlns:p14="http://schemas.microsoft.com/office/powerpoint/2010/main" val="2021309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1C51EAD-F578-41FB-B38F-4DC47482BE5F}"/>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Transport</a:t>
            </a:r>
            <a:endParaRPr lang="en-GB" sz="213200" dirty="0">
              <a:solidFill>
                <a:schemeClr val="bg1"/>
              </a:solidFill>
              <a:latin typeface="+mn-lt"/>
            </a:endParaRPr>
          </a:p>
        </p:txBody>
      </p:sp>
      <p:sp>
        <p:nvSpPr>
          <p:cNvPr id="4" name="Rectangle 3">
            <a:hlinkClick r:id="rId2"/>
            <a:extLst>
              <a:ext uri="{FF2B5EF4-FFF2-40B4-BE49-F238E27FC236}">
                <a16:creationId xmlns:a16="http://schemas.microsoft.com/office/drawing/2014/main" id="{3D99AE14-0192-4255-9116-C1DBCA6E3D0D}"/>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5712ED9-9BCE-45B4-90B4-2DDB6183964E}"/>
              </a:ext>
            </a:extLst>
          </p:cNvPr>
          <p:cNvSpPr/>
          <p:nvPr/>
        </p:nvSpPr>
        <p:spPr>
          <a:xfrm>
            <a:off x="547493" y="1490206"/>
            <a:ext cx="8025568" cy="1644877"/>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The Industrial Revolution saw other important improvements in transportation. The steam engine was used to develop steam ships. The first steamship to cross the Atlantic was the Savannah in 1819. The journey took just 24 days. Prior to steam, the journey could take six weeks                             or even longer depending on weather.</a:t>
            </a:r>
            <a:endParaRPr lang="en-GB" sz="1700" dirty="0"/>
          </a:p>
        </p:txBody>
      </p:sp>
      <p:sp>
        <p:nvSpPr>
          <p:cNvPr id="6" name="Rectangle 5">
            <a:extLst>
              <a:ext uri="{FF2B5EF4-FFF2-40B4-BE49-F238E27FC236}">
                <a16:creationId xmlns:a16="http://schemas.microsoft.com/office/drawing/2014/main" id="{755D7028-4C46-4FCF-A880-C0E2BBBEB4A0}"/>
              </a:ext>
            </a:extLst>
          </p:cNvPr>
          <p:cNvSpPr/>
          <p:nvPr/>
        </p:nvSpPr>
        <p:spPr>
          <a:xfrm>
            <a:off x="547493" y="3273002"/>
            <a:ext cx="6647127" cy="1570300"/>
          </a:xfrm>
          <a:prstGeom prst="rect">
            <a:avLst/>
          </a:prstGeom>
          <a:solidFill>
            <a:srgbClr val="F8BD95"/>
          </a:solid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0"/>
              </a:spcBef>
              <a:spcAft>
                <a:spcPts val="0"/>
              </a:spcAft>
            </a:pPr>
            <a:r>
              <a:rPr lang="en-GB" sz="1800" b="0" i="0" u="none" strike="noStrike" dirty="0">
                <a:solidFill>
                  <a:srgbClr val="000000"/>
                </a:solidFill>
                <a:effectLst/>
              </a:rPr>
              <a:t>An invention called the internal-combustion engine led to the first car being developed by Carl Benz in                                   1885. That same year, an inventor called                                      Gottlieb Daimler invented the first                                                       motorcycle. </a:t>
            </a:r>
            <a:endParaRPr lang="en-GB" sz="1700" dirty="0"/>
          </a:p>
        </p:txBody>
      </p:sp>
      <p:grpSp>
        <p:nvGrpSpPr>
          <p:cNvPr id="12" name="Group 11">
            <a:extLst>
              <a:ext uri="{FF2B5EF4-FFF2-40B4-BE49-F238E27FC236}">
                <a16:creationId xmlns:a16="http://schemas.microsoft.com/office/drawing/2014/main" id="{F5B5087B-D7AC-48B5-B814-1B30B1BB7E25}"/>
              </a:ext>
            </a:extLst>
          </p:cNvPr>
          <p:cNvGrpSpPr/>
          <p:nvPr/>
        </p:nvGrpSpPr>
        <p:grpSpPr>
          <a:xfrm>
            <a:off x="547493" y="4990228"/>
            <a:ext cx="4325958" cy="1177147"/>
            <a:chOff x="4572000" y="4719445"/>
            <a:chExt cx="2547568" cy="1454408"/>
          </a:xfrm>
        </p:grpSpPr>
        <p:sp>
          <p:nvSpPr>
            <p:cNvPr id="13" name="Rectangle 12">
              <a:extLst>
                <a:ext uri="{FF2B5EF4-FFF2-40B4-BE49-F238E27FC236}">
                  <a16:creationId xmlns:a16="http://schemas.microsoft.com/office/drawing/2014/main" id="{F5F18045-899F-49C4-BF55-D338B1FA6C28}"/>
                </a:ext>
              </a:extLst>
            </p:cNvPr>
            <p:cNvSpPr/>
            <p:nvPr/>
          </p:nvSpPr>
          <p:spPr>
            <a:xfrm>
              <a:off x="4572000" y="4719445"/>
              <a:ext cx="2547568" cy="1454408"/>
            </a:xfrm>
            <a:prstGeom prst="rect">
              <a:avLst/>
            </a:prstGeom>
            <a:solidFill>
              <a:schemeClr val="bg1"/>
            </a:solidFill>
            <a:ln w="28575">
              <a:solidFill>
                <a:srgbClr val="6894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600"/>
                </a:spcBef>
                <a:spcAft>
                  <a:spcPts val="0"/>
                </a:spcAft>
              </a:pPr>
              <a:endParaRPr lang="en-GB" sz="1700" b="0" i="0" u="none" strike="noStrike" dirty="0">
                <a:solidFill>
                  <a:srgbClr val="000000"/>
                </a:solidFill>
                <a:effectLst/>
              </a:endParaRPr>
            </a:p>
            <a:p>
              <a:pPr rtl="0">
                <a:spcBef>
                  <a:spcPts val="600"/>
                </a:spcBef>
                <a:spcAft>
                  <a:spcPts val="0"/>
                </a:spcAft>
              </a:pPr>
              <a:r>
                <a:rPr lang="en-GB" sz="1800" b="0" i="0" u="none" strike="noStrike" dirty="0">
                  <a:solidFill>
                    <a:srgbClr val="000000"/>
                  </a:solidFill>
                  <a:effectLst/>
                </a:rPr>
                <a:t>How do you think the invention                       of the car changed the world?</a:t>
              </a:r>
              <a:endParaRPr lang="en-GB" sz="1700" b="0" dirty="0">
                <a:effectLst/>
              </a:endParaRPr>
            </a:p>
          </p:txBody>
        </p:sp>
        <p:sp>
          <p:nvSpPr>
            <p:cNvPr id="14" name="Rectangle 13">
              <a:extLst>
                <a:ext uri="{FF2B5EF4-FFF2-40B4-BE49-F238E27FC236}">
                  <a16:creationId xmlns:a16="http://schemas.microsoft.com/office/drawing/2014/main" id="{F807C37C-949E-4A61-A753-232E5CB08109}"/>
                </a:ext>
              </a:extLst>
            </p:cNvPr>
            <p:cNvSpPr/>
            <p:nvPr/>
          </p:nvSpPr>
          <p:spPr>
            <a:xfrm>
              <a:off x="4572001" y="4732898"/>
              <a:ext cx="2547567" cy="482559"/>
            </a:xfrm>
            <a:prstGeom prst="rect">
              <a:avLst/>
            </a:prstGeom>
            <a:solidFill>
              <a:srgbClr val="6894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i="0" u="none" strike="noStrike" dirty="0">
                  <a:solidFill>
                    <a:schemeClr val="bg1"/>
                  </a:solidFill>
                  <a:effectLst/>
                </a:rPr>
                <a:t>Talk About It</a:t>
              </a:r>
              <a:endParaRPr lang="en-GB" b="0" dirty="0">
                <a:solidFill>
                  <a:schemeClr val="bg1"/>
                </a:solidFill>
                <a:effectLst/>
              </a:endParaRPr>
            </a:p>
          </p:txBody>
        </p:sp>
      </p:grpSp>
      <p:pic>
        <p:nvPicPr>
          <p:cNvPr id="8" name="Picture 7">
            <a:extLst>
              <a:ext uri="{FF2B5EF4-FFF2-40B4-BE49-F238E27FC236}">
                <a16:creationId xmlns:a16="http://schemas.microsoft.com/office/drawing/2014/main" id="{B38EB1CE-2CE4-4078-99F1-6E3493322C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434163" flipH="1">
            <a:off x="4257775" y="2609674"/>
            <a:ext cx="4396592" cy="3797057"/>
          </a:xfrm>
          <a:prstGeom prst="rect">
            <a:avLst/>
          </a:prstGeom>
        </p:spPr>
      </p:pic>
    </p:spTree>
    <p:extLst>
      <p:ext uri="{BB962C8B-B14F-4D97-AF65-F5344CB8AC3E}">
        <p14:creationId xmlns:p14="http://schemas.microsoft.com/office/powerpoint/2010/main" val="1402862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300B39A-D144-4891-BBB3-FC38EA7AD43E}"/>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Quiz</a:t>
            </a:r>
            <a:endParaRPr lang="en-GB" sz="213200" dirty="0">
              <a:solidFill>
                <a:schemeClr val="bg1"/>
              </a:solidFill>
              <a:latin typeface="+mn-lt"/>
            </a:endParaRPr>
          </a:p>
        </p:txBody>
      </p:sp>
      <p:sp>
        <p:nvSpPr>
          <p:cNvPr id="4" name="Rectangle 3">
            <a:hlinkClick r:id="rId2"/>
            <a:extLst>
              <a:ext uri="{FF2B5EF4-FFF2-40B4-BE49-F238E27FC236}">
                <a16:creationId xmlns:a16="http://schemas.microsoft.com/office/drawing/2014/main" id="{0E9CA881-FA28-4D13-B3D0-3B866A69259B}"/>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5735C0AF-B202-4FFB-B4D7-AEE778918325}"/>
              </a:ext>
            </a:extLst>
          </p:cNvPr>
          <p:cNvSpPr/>
          <p:nvPr/>
        </p:nvSpPr>
        <p:spPr>
          <a:xfrm>
            <a:off x="567589" y="1470111"/>
            <a:ext cx="7958945" cy="1383622"/>
          </a:xfrm>
          <a:prstGeom prst="rect">
            <a:avLst/>
          </a:prstGeom>
          <a:no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300"/>
              </a:spcBef>
              <a:spcAft>
                <a:spcPts val="0"/>
              </a:spcAft>
            </a:pPr>
            <a:r>
              <a:rPr lang="en-GB" sz="1800" b="0" i="0" u="none" strike="noStrike" dirty="0">
                <a:solidFill>
                  <a:srgbClr val="000000"/>
                </a:solidFill>
                <a:effectLst/>
              </a:rPr>
              <a:t>Who invented the atmospheric steam engine?</a:t>
            </a:r>
            <a:endParaRPr lang="en-GB" b="0" dirty="0">
              <a:effectLst/>
            </a:endParaRPr>
          </a:p>
          <a:p>
            <a:pPr marL="342900" indent="-342900" rtl="0" fontAlgn="base">
              <a:spcBef>
                <a:spcPts val="300"/>
              </a:spcBef>
              <a:spcAft>
                <a:spcPts val="0"/>
              </a:spcAft>
              <a:buFont typeface="+mj-lt"/>
              <a:buAutoNum type="alphaLcPeriod"/>
            </a:pPr>
            <a:r>
              <a:rPr lang="en-GB" sz="1800" b="0" i="0" u="none" strike="noStrike" dirty="0">
                <a:solidFill>
                  <a:srgbClr val="000000"/>
                </a:solidFill>
                <a:effectLst/>
              </a:rPr>
              <a:t>James Hargreaves</a:t>
            </a:r>
          </a:p>
          <a:p>
            <a:pPr marL="342900" indent="-342900" rtl="0" fontAlgn="base">
              <a:spcBef>
                <a:spcPts val="300"/>
              </a:spcBef>
              <a:spcAft>
                <a:spcPts val="0"/>
              </a:spcAft>
              <a:buFont typeface="+mj-lt"/>
              <a:buAutoNum type="alphaLcPeriod"/>
            </a:pPr>
            <a:r>
              <a:rPr lang="en-GB" sz="1800" b="0" i="0" u="none" strike="noStrike" dirty="0">
                <a:solidFill>
                  <a:srgbClr val="000000"/>
                </a:solidFill>
                <a:effectLst/>
              </a:rPr>
              <a:t>Thomas Newcomen </a:t>
            </a:r>
          </a:p>
          <a:p>
            <a:pPr marL="342900" indent="-342900" rtl="0" fontAlgn="base">
              <a:spcBef>
                <a:spcPts val="300"/>
              </a:spcBef>
              <a:spcAft>
                <a:spcPts val="0"/>
              </a:spcAft>
              <a:buFont typeface="+mj-lt"/>
              <a:buAutoNum type="alphaLcPeriod"/>
            </a:pPr>
            <a:r>
              <a:rPr lang="en-GB" sz="1800" b="0" i="0" u="none" strike="noStrike" dirty="0">
                <a:solidFill>
                  <a:srgbClr val="000000"/>
                </a:solidFill>
                <a:effectLst/>
              </a:rPr>
              <a:t>Richard Arkwright</a:t>
            </a:r>
          </a:p>
        </p:txBody>
      </p:sp>
      <p:sp>
        <p:nvSpPr>
          <p:cNvPr id="8" name="Rectangle 7">
            <a:extLst>
              <a:ext uri="{FF2B5EF4-FFF2-40B4-BE49-F238E27FC236}">
                <a16:creationId xmlns:a16="http://schemas.microsoft.com/office/drawing/2014/main" id="{0C0D6EB4-2BDC-432A-9D5B-B0997BB942BD}"/>
              </a:ext>
            </a:extLst>
          </p:cNvPr>
          <p:cNvSpPr/>
          <p:nvPr/>
        </p:nvSpPr>
        <p:spPr>
          <a:xfrm>
            <a:off x="557541" y="2961512"/>
            <a:ext cx="7958945" cy="1680827"/>
          </a:xfrm>
          <a:prstGeom prst="rect">
            <a:avLst/>
          </a:prstGeom>
          <a:no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300"/>
              </a:spcBef>
              <a:spcAft>
                <a:spcPts val="0"/>
              </a:spcAft>
            </a:pPr>
            <a:r>
              <a:rPr lang="en-GB" sz="1800" b="0" i="0" u="none" strike="noStrike" dirty="0">
                <a:solidFill>
                  <a:srgbClr val="000000"/>
                </a:solidFill>
                <a:effectLst/>
              </a:rPr>
              <a:t>What is the name of another invention for the textile industry during the Industrial Revolution?</a:t>
            </a:r>
          </a:p>
          <a:p>
            <a:pPr marL="342900" indent="-342900" rtl="0" fontAlgn="base">
              <a:spcBef>
                <a:spcPts val="300"/>
              </a:spcBef>
              <a:spcAft>
                <a:spcPts val="0"/>
              </a:spcAft>
              <a:buFont typeface="+mj-lt"/>
              <a:buAutoNum type="alphaLcPeriod"/>
            </a:pPr>
            <a:r>
              <a:rPr lang="en-GB" sz="1800" b="0" i="0" u="none" strike="noStrike" dirty="0">
                <a:solidFill>
                  <a:srgbClr val="000000"/>
                </a:solidFill>
                <a:effectLst/>
              </a:rPr>
              <a:t>Power wheel</a:t>
            </a:r>
          </a:p>
          <a:p>
            <a:pPr marL="342900" indent="-342900" rtl="0" fontAlgn="base">
              <a:spcBef>
                <a:spcPts val="300"/>
              </a:spcBef>
              <a:spcAft>
                <a:spcPts val="0"/>
              </a:spcAft>
              <a:buFont typeface="+mj-lt"/>
              <a:buAutoNum type="alphaLcPeriod"/>
            </a:pPr>
            <a:r>
              <a:rPr lang="en-GB" sz="1800" b="0" i="0" u="none" strike="noStrike" dirty="0">
                <a:solidFill>
                  <a:srgbClr val="000000"/>
                </a:solidFill>
                <a:effectLst/>
              </a:rPr>
              <a:t>Power loom </a:t>
            </a:r>
          </a:p>
          <a:p>
            <a:pPr marL="342900" indent="-342900" rtl="0" fontAlgn="base">
              <a:spcBef>
                <a:spcPts val="300"/>
              </a:spcBef>
              <a:spcAft>
                <a:spcPts val="0"/>
              </a:spcAft>
              <a:buFont typeface="+mj-lt"/>
              <a:buAutoNum type="alphaLcPeriod"/>
            </a:pPr>
            <a:r>
              <a:rPr lang="en-GB" sz="1800" b="0" i="0" u="none" strike="noStrike" dirty="0">
                <a:solidFill>
                  <a:srgbClr val="000000"/>
                </a:solidFill>
                <a:effectLst/>
              </a:rPr>
              <a:t>Power spindle</a:t>
            </a:r>
          </a:p>
        </p:txBody>
      </p:sp>
      <p:pic>
        <p:nvPicPr>
          <p:cNvPr id="15" name="Picture 14">
            <a:extLst>
              <a:ext uri="{FF2B5EF4-FFF2-40B4-BE49-F238E27FC236}">
                <a16:creationId xmlns:a16="http://schemas.microsoft.com/office/drawing/2014/main" id="{9052492D-9FAD-4D66-BB4A-16820E2AC4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48982" y="2099509"/>
            <a:ext cx="303812" cy="288553"/>
          </a:xfrm>
          <a:prstGeom prst="rect">
            <a:avLst/>
          </a:prstGeom>
        </p:spPr>
      </p:pic>
      <p:sp>
        <p:nvSpPr>
          <p:cNvPr id="16" name="Rectangle 15">
            <a:extLst>
              <a:ext uri="{FF2B5EF4-FFF2-40B4-BE49-F238E27FC236}">
                <a16:creationId xmlns:a16="http://schemas.microsoft.com/office/drawing/2014/main" id="{00B7265C-C6E0-4A77-B04A-8985A2924308}"/>
              </a:ext>
            </a:extLst>
          </p:cNvPr>
          <p:cNvSpPr/>
          <p:nvPr/>
        </p:nvSpPr>
        <p:spPr>
          <a:xfrm>
            <a:off x="550538" y="4751790"/>
            <a:ext cx="7958945" cy="1428361"/>
          </a:xfrm>
          <a:prstGeom prst="rect">
            <a:avLst/>
          </a:prstGeom>
          <a:no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0">
              <a:spcBef>
                <a:spcPts val="300"/>
              </a:spcBef>
              <a:spcAft>
                <a:spcPts val="0"/>
              </a:spcAft>
            </a:pPr>
            <a:r>
              <a:rPr lang="en-GB" sz="1800" b="0" i="0" u="none" strike="noStrike" dirty="0">
                <a:solidFill>
                  <a:srgbClr val="000000"/>
                </a:solidFill>
                <a:effectLst/>
              </a:rPr>
              <a:t>Where did the first steam-powered locomotion journey take place?</a:t>
            </a:r>
          </a:p>
          <a:p>
            <a:pPr marL="342900" indent="-342900" rtl="0" fontAlgn="base">
              <a:spcBef>
                <a:spcPts val="300"/>
              </a:spcBef>
              <a:spcAft>
                <a:spcPts val="0"/>
              </a:spcAft>
              <a:buFont typeface="+mj-lt"/>
              <a:buAutoNum type="alphaLcPeriod"/>
            </a:pPr>
            <a:r>
              <a:rPr lang="en-GB" sz="1800" b="0" i="0" u="none" strike="noStrike" dirty="0">
                <a:solidFill>
                  <a:srgbClr val="000000"/>
                </a:solidFill>
                <a:effectLst/>
              </a:rPr>
              <a:t>Wales</a:t>
            </a:r>
          </a:p>
          <a:p>
            <a:pPr marL="342900" indent="-342900" rtl="0" fontAlgn="base">
              <a:spcBef>
                <a:spcPts val="300"/>
              </a:spcBef>
              <a:spcAft>
                <a:spcPts val="0"/>
              </a:spcAft>
              <a:buFont typeface="+mj-lt"/>
              <a:buAutoNum type="alphaLcPeriod"/>
            </a:pPr>
            <a:r>
              <a:rPr lang="en-GB" sz="1800" b="0" i="0" u="none" strike="noStrike" dirty="0">
                <a:solidFill>
                  <a:srgbClr val="000000"/>
                </a:solidFill>
                <a:effectLst/>
              </a:rPr>
              <a:t>USA</a:t>
            </a:r>
          </a:p>
          <a:p>
            <a:pPr marL="342900" indent="-342900" rtl="0" fontAlgn="base">
              <a:spcBef>
                <a:spcPts val="300"/>
              </a:spcBef>
              <a:spcAft>
                <a:spcPts val="0"/>
              </a:spcAft>
              <a:buFont typeface="+mj-lt"/>
              <a:buAutoNum type="alphaLcPeriod"/>
            </a:pPr>
            <a:r>
              <a:rPr lang="en-GB" sz="1800" b="0" i="0" u="none" strike="noStrike" dirty="0">
                <a:solidFill>
                  <a:srgbClr val="000000"/>
                </a:solidFill>
                <a:effectLst/>
              </a:rPr>
              <a:t>France</a:t>
            </a:r>
          </a:p>
        </p:txBody>
      </p:sp>
      <p:grpSp>
        <p:nvGrpSpPr>
          <p:cNvPr id="21" name="Group 20">
            <a:extLst>
              <a:ext uri="{FF2B5EF4-FFF2-40B4-BE49-F238E27FC236}">
                <a16:creationId xmlns:a16="http://schemas.microsoft.com/office/drawing/2014/main" id="{8E7B0FE9-B245-4DC6-B4B9-8DEA73F5B057}"/>
              </a:ext>
            </a:extLst>
          </p:cNvPr>
          <p:cNvGrpSpPr/>
          <p:nvPr/>
        </p:nvGrpSpPr>
        <p:grpSpPr>
          <a:xfrm>
            <a:off x="7274803" y="1001064"/>
            <a:ext cx="1894143" cy="4942170"/>
            <a:chOff x="7274803" y="1001064"/>
            <a:chExt cx="1894143" cy="4942170"/>
          </a:xfrm>
        </p:grpSpPr>
        <p:sp>
          <p:nvSpPr>
            <p:cNvPr id="17" name="TextBox 16">
              <a:extLst>
                <a:ext uri="{FF2B5EF4-FFF2-40B4-BE49-F238E27FC236}">
                  <a16:creationId xmlns:a16="http://schemas.microsoft.com/office/drawing/2014/main" id="{BFC34F34-CFDF-4FFC-95BF-78DEDC03661F}"/>
                </a:ext>
              </a:extLst>
            </p:cNvPr>
            <p:cNvSpPr txBox="1"/>
            <p:nvPr/>
          </p:nvSpPr>
          <p:spPr>
            <a:xfrm rot="1126183">
              <a:off x="7274803" y="1001064"/>
              <a:ext cx="1285015" cy="1862048"/>
            </a:xfrm>
            <a:prstGeom prst="rect">
              <a:avLst/>
            </a:prstGeom>
            <a:noFill/>
          </p:spPr>
          <p:txBody>
            <a:bodyPr wrap="square" rtlCol="0">
              <a:spAutoFit/>
            </a:bodyPr>
            <a:lstStyle/>
            <a:p>
              <a:r>
                <a:rPr lang="en-GB" sz="11500" b="1" dirty="0">
                  <a:ln w="28575">
                    <a:solidFill>
                      <a:schemeClr val="bg1"/>
                    </a:solidFill>
                  </a:ln>
                  <a:solidFill>
                    <a:schemeClr val="accent6"/>
                  </a:solidFill>
                </a:rPr>
                <a:t>?</a:t>
              </a:r>
            </a:p>
          </p:txBody>
        </p:sp>
        <p:sp>
          <p:nvSpPr>
            <p:cNvPr id="18" name="TextBox 17">
              <a:extLst>
                <a:ext uri="{FF2B5EF4-FFF2-40B4-BE49-F238E27FC236}">
                  <a16:creationId xmlns:a16="http://schemas.microsoft.com/office/drawing/2014/main" id="{B4620D80-84CB-4331-BEBE-EF935A4C9577}"/>
                </a:ext>
              </a:extLst>
            </p:cNvPr>
            <p:cNvSpPr txBox="1"/>
            <p:nvPr/>
          </p:nvSpPr>
          <p:spPr>
            <a:xfrm rot="20496235">
              <a:off x="7841433" y="1720780"/>
              <a:ext cx="1285015" cy="1862048"/>
            </a:xfrm>
            <a:prstGeom prst="rect">
              <a:avLst/>
            </a:prstGeom>
            <a:noFill/>
          </p:spPr>
          <p:txBody>
            <a:bodyPr wrap="square" rtlCol="0">
              <a:spAutoFit/>
            </a:bodyPr>
            <a:lstStyle/>
            <a:p>
              <a:r>
                <a:rPr lang="en-GB" sz="11500" b="1" dirty="0">
                  <a:ln w="28575">
                    <a:solidFill>
                      <a:schemeClr val="bg1"/>
                    </a:solidFill>
                  </a:ln>
                  <a:solidFill>
                    <a:srgbClr val="E94E13"/>
                  </a:solidFill>
                </a:rPr>
                <a:t>?</a:t>
              </a:r>
            </a:p>
          </p:txBody>
        </p:sp>
        <p:sp>
          <p:nvSpPr>
            <p:cNvPr id="19" name="TextBox 18">
              <a:extLst>
                <a:ext uri="{FF2B5EF4-FFF2-40B4-BE49-F238E27FC236}">
                  <a16:creationId xmlns:a16="http://schemas.microsoft.com/office/drawing/2014/main" id="{C86FD205-3D2C-4A35-B311-27B06697A4AC}"/>
                </a:ext>
              </a:extLst>
            </p:cNvPr>
            <p:cNvSpPr txBox="1"/>
            <p:nvPr/>
          </p:nvSpPr>
          <p:spPr>
            <a:xfrm rot="918033">
              <a:off x="7317301" y="3361470"/>
              <a:ext cx="1285015" cy="1862048"/>
            </a:xfrm>
            <a:prstGeom prst="rect">
              <a:avLst/>
            </a:prstGeom>
            <a:noFill/>
          </p:spPr>
          <p:txBody>
            <a:bodyPr wrap="square" rtlCol="0">
              <a:spAutoFit/>
            </a:bodyPr>
            <a:lstStyle/>
            <a:p>
              <a:r>
                <a:rPr lang="en-GB" sz="11500" b="1" dirty="0">
                  <a:ln w="28575">
                    <a:solidFill>
                      <a:schemeClr val="bg1"/>
                    </a:solidFill>
                  </a:ln>
                  <a:solidFill>
                    <a:schemeClr val="accent4"/>
                  </a:solidFill>
                </a:rPr>
                <a:t>?</a:t>
              </a:r>
            </a:p>
          </p:txBody>
        </p:sp>
        <p:sp>
          <p:nvSpPr>
            <p:cNvPr id="20" name="TextBox 19">
              <a:extLst>
                <a:ext uri="{FF2B5EF4-FFF2-40B4-BE49-F238E27FC236}">
                  <a16:creationId xmlns:a16="http://schemas.microsoft.com/office/drawing/2014/main" id="{34E8C841-98BB-4344-90D9-27331627025D}"/>
                </a:ext>
              </a:extLst>
            </p:cNvPr>
            <p:cNvSpPr txBox="1"/>
            <p:nvPr/>
          </p:nvSpPr>
          <p:spPr>
            <a:xfrm rot="20288085">
              <a:off x="7883931" y="4081186"/>
              <a:ext cx="1285015" cy="1862048"/>
            </a:xfrm>
            <a:prstGeom prst="rect">
              <a:avLst/>
            </a:prstGeom>
            <a:noFill/>
          </p:spPr>
          <p:txBody>
            <a:bodyPr wrap="square" rtlCol="0">
              <a:spAutoFit/>
            </a:bodyPr>
            <a:lstStyle/>
            <a:p>
              <a:r>
                <a:rPr lang="en-GB" sz="11500" b="1" dirty="0">
                  <a:ln w="28575">
                    <a:solidFill>
                      <a:schemeClr val="bg1"/>
                    </a:solidFill>
                  </a:ln>
                  <a:solidFill>
                    <a:schemeClr val="accent3"/>
                  </a:solidFill>
                </a:rPr>
                <a:t>?</a:t>
              </a:r>
            </a:p>
          </p:txBody>
        </p:sp>
      </p:grpSp>
      <p:pic>
        <p:nvPicPr>
          <p:cNvPr id="22" name="Picture 21">
            <a:extLst>
              <a:ext uri="{FF2B5EF4-FFF2-40B4-BE49-F238E27FC236}">
                <a16:creationId xmlns:a16="http://schemas.microsoft.com/office/drawing/2014/main" id="{490B6CC1-41D5-42BD-96E1-7A5341AF0B8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51601" y="3878618"/>
            <a:ext cx="303812" cy="288553"/>
          </a:xfrm>
          <a:prstGeom prst="rect">
            <a:avLst/>
          </a:prstGeom>
        </p:spPr>
      </p:pic>
      <p:pic>
        <p:nvPicPr>
          <p:cNvPr id="24" name="Picture 23">
            <a:extLst>
              <a:ext uri="{FF2B5EF4-FFF2-40B4-BE49-F238E27FC236}">
                <a16:creationId xmlns:a16="http://schemas.microsoft.com/office/drawing/2014/main" id="{F7F04190-5CA5-4B49-ABE0-CE0FBC64A2C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30654" y="5121788"/>
            <a:ext cx="303812" cy="288553"/>
          </a:xfrm>
          <a:prstGeom prst="rect">
            <a:avLst/>
          </a:prstGeom>
        </p:spPr>
      </p:pic>
    </p:spTree>
    <p:extLst>
      <p:ext uri="{BB962C8B-B14F-4D97-AF65-F5344CB8AC3E}">
        <p14:creationId xmlns:p14="http://schemas.microsoft.com/office/powerpoint/2010/main" val="188761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300B39A-D144-4891-BBB3-FC38EA7AD43E}"/>
              </a:ext>
            </a:extLst>
          </p:cNvPr>
          <p:cNvSpPr>
            <a:spLocks noGrp="1"/>
          </p:cNvSpPr>
          <p:nvPr>
            <p:ph type="title"/>
          </p:nvPr>
        </p:nvSpPr>
        <p:spPr>
          <a:xfrm>
            <a:off x="0" y="687897"/>
            <a:ext cx="9144000" cy="654342"/>
          </a:xfrm>
          <a:prstGeom prst="roundRect">
            <a:avLst>
              <a:gd name="adj" fmla="val 0"/>
            </a:avLst>
          </a:prstGeom>
          <a:solidFill>
            <a:srgbClr val="E94E13"/>
          </a:solidFill>
        </p:spPr>
        <p:txBody>
          <a:bodyPr/>
          <a:lstStyle/>
          <a:p>
            <a:r>
              <a:rPr lang="en-GB" sz="3200" b="1" i="0" u="none" strike="noStrike" dirty="0">
                <a:solidFill>
                  <a:schemeClr val="bg1"/>
                </a:solidFill>
                <a:effectLst/>
                <a:latin typeface="+mn-lt"/>
              </a:rPr>
              <a:t>Quiz</a:t>
            </a:r>
            <a:endParaRPr lang="en-GB" sz="213200" dirty="0">
              <a:solidFill>
                <a:schemeClr val="bg1"/>
              </a:solidFill>
              <a:latin typeface="+mn-lt"/>
            </a:endParaRPr>
          </a:p>
        </p:txBody>
      </p:sp>
      <p:sp>
        <p:nvSpPr>
          <p:cNvPr id="4" name="Rectangle 3">
            <a:hlinkClick r:id="rId2"/>
            <a:extLst>
              <a:ext uri="{FF2B5EF4-FFF2-40B4-BE49-F238E27FC236}">
                <a16:creationId xmlns:a16="http://schemas.microsoft.com/office/drawing/2014/main" id="{0E9CA881-FA28-4D13-B3D0-3B866A69259B}"/>
              </a:ext>
            </a:extLst>
          </p:cNvPr>
          <p:cNvSpPr/>
          <p:nvPr/>
        </p:nvSpPr>
        <p:spPr>
          <a:xfrm>
            <a:off x="8506438" y="6593747"/>
            <a:ext cx="637562" cy="264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5735C0AF-B202-4FFB-B4D7-AEE778918325}"/>
              </a:ext>
            </a:extLst>
          </p:cNvPr>
          <p:cNvSpPr/>
          <p:nvPr/>
        </p:nvSpPr>
        <p:spPr>
          <a:xfrm>
            <a:off x="567589" y="1470111"/>
            <a:ext cx="7958945" cy="1383622"/>
          </a:xfrm>
          <a:prstGeom prst="rect">
            <a:avLst/>
          </a:prstGeom>
          <a:no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300"/>
              </a:spcBef>
            </a:pPr>
            <a:r>
              <a:rPr lang="en-GB" dirty="0">
                <a:solidFill>
                  <a:schemeClr val="tx1"/>
                </a:solidFill>
              </a:rPr>
              <a:t>Which monarch sent a transatlantic telegram in 1858?</a:t>
            </a:r>
          </a:p>
          <a:p>
            <a:pPr marL="342900" indent="-342900" fontAlgn="base">
              <a:spcBef>
                <a:spcPts val="300"/>
              </a:spcBef>
              <a:buFont typeface="+mj-lt"/>
              <a:buAutoNum type="alphaLcPeriod"/>
            </a:pPr>
            <a:r>
              <a:rPr lang="en-GB" dirty="0">
                <a:solidFill>
                  <a:schemeClr val="tx1"/>
                </a:solidFill>
              </a:rPr>
              <a:t>George III</a:t>
            </a:r>
          </a:p>
          <a:p>
            <a:pPr marL="342900" indent="-342900" fontAlgn="base">
              <a:spcBef>
                <a:spcPts val="300"/>
              </a:spcBef>
              <a:buFont typeface="+mj-lt"/>
              <a:buAutoNum type="alphaLcPeriod"/>
            </a:pPr>
            <a:r>
              <a:rPr lang="en-GB" dirty="0">
                <a:solidFill>
                  <a:schemeClr val="tx1"/>
                </a:solidFill>
              </a:rPr>
              <a:t>Queen Elizabeth II </a:t>
            </a:r>
          </a:p>
          <a:p>
            <a:pPr marL="342900" indent="-342900" fontAlgn="base">
              <a:spcBef>
                <a:spcPts val="300"/>
              </a:spcBef>
              <a:buFont typeface="+mj-lt"/>
              <a:buAutoNum type="alphaLcPeriod"/>
            </a:pPr>
            <a:r>
              <a:rPr lang="en-GB" dirty="0">
                <a:solidFill>
                  <a:schemeClr val="tx1"/>
                </a:solidFill>
              </a:rPr>
              <a:t>Queen Victoria </a:t>
            </a:r>
          </a:p>
        </p:txBody>
      </p:sp>
      <p:sp>
        <p:nvSpPr>
          <p:cNvPr id="8" name="Rectangle 7">
            <a:extLst>
              <a:ext uri="{FF2B5EF4-FFF2-40B4-BE49-F238E27FC236}">
                <a16:creationId xmlns:a16="http://schemas.microsoft.com/office/drawing/2014/main" id="{0C0D6EB4-2BDC-432A-9D5B-B0997BB942BD}"/>
              </a:ext>
            </a:extLst>
          </p:cNvPr>
          <p:cNvSpPr/>
          <p:nvPr/>
        </p:nvSpPr>
        <p:spPr>
          <a:xfrm>
            <a:off x="557541" y="2981608"/>
            <a:ext cx="7958945" cy="1440233"/>
          </a:xfrm>
          <a:prstGeom prst="rect">
            <a:avLst/>
          </a:prstGeom>
          <a:no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300"/>
              </a:spcBef>
            </a:pPr>
            <a:r>
              <a:rPr lang="en-GB" dirty="0">
                <a:solidFill>
                  <a:schemeClr val="tx1"/>
                </a:solidFill>
              </a:rPr>
              <a:t>What year was the first car invented?</a:t>
            </a:r>
          </a:p>
          <a:p>
            <a:pPr marL="342900" indent="-342900" fontAlgn="base">
              <a:spcBef>
                <a:spcPts val="300"/>
              </a:spcBef>
              <a:buFont typeface="+mj-lt"/>
              <a:buAutoNum type="alphaLcPeriod"/>
            </a:pPr>
            <a:r>
              <a:rPr lang="en-GB" dirty="0">
                <a:solidFill>
                  <a:schemeClr val="tx1"/>
                </a:solidFill>
              </a:rPr>
              <a:t>1785</a:t>
            </a:r>
          </a:p>
          <a:p>
            <a:pPr marL="342900" indent="-342900" fontAlgn="base">
              <a:spcBef>
                <a:spcPts val="300"/>
              </a:spcBef>
              <a:buFont typeface="+mj-lt"/>
              <a:buAutoNum type="alphaLcPeriod"/>
            </a:pPr>
            <a:r>
              <a:rPr lang="en-GB" dirty="0">
                <a:solidFill>
                  <a:schemeClr val="tx1"/>
                </a:solidFill>
              </a:rPr>
              <a:t>1885 </a:t>
            </a:r>
          </a:p>
          <a:p>
            <a:pPr marL="342900" indent="-342900" fontAlgn="base">
              <a:spcBef>
                <a:spcPts val="300"/>
              </a:spcBef>
              <a:buFont typeface="+mj-lt"/>
              <a:buAutoNum type="alphaLcPeriod"/>
            </a:pPr>
            <a:r>
              <a:rPr lang="en-GB" dirty="0">
                <a:solidFill>
                  <a:schemeClr val="tx1"/>
                </a:solidFill>
              </a:rPr>
              <a:t>1985</a:t>
            </a:r>
          </a:p>
        </p:txBody>
      </p:sp>
      <p:pic>
        <p:nvPicPr>
          <p:cNvPr id="15" name="Picture 14">
            <a:extLst>
              <a:ext uri="{FF2B5EF4-FFF2-40B4-BE49-F238E27FC236}">
                <a16:creationId xmlns:a16="http://schemas.microsoft.com/office/drawing/2014/main" id="{9052492D-9FAD-4D66-BB4A-16820E2AC4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65461" y="2453861"/>
            <a:ext cx="303812" cy="288553"/>
          </a:xfrm>
          <a:prstGeom prst="rect">
            <a:avLst/>
          </a:prstGeom>
        </p:spPr>
      </p:pic>
      <p:sp>
        <p:nvSpPr>
          <p:cNvPr id="16" name="Rectangle 15">
            <a:extLst>
              <a:ext uri="{FF2B5EF4-FFF2-40B4-BE49-F238E27FC236}">
                <a16:creationId xmlns:a16="http://schemas.microsoft.com/office/drawing/2014/main" id="{00B7265C-C6E0-4A77-B04A-8985A2924308}"/>
              </a:ext>
            </a:extLst>
          </p:cNvPr>
          <p:cNvSpPr/>
          <p:nvPr/>
        </p:nvSpPr>
        <p:spPr>
          <a:xfrm>
            <a:off x="550538" y="4560870"/>
            <a:ext cx="7958945" cy="1367657"/>
          </a:xfrm>
          <a:prstGeom prst="rect">
            <a:avLst/>
          </a:prstGeom>
          <a:noFill/>
          <a:ln w="28575">
            <a:solidFill>
              <a:srgbClr val="E94E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How long did the first transatlantic steamship crossing take?</a:t>
            </a:r>
          </a:p>
          <a:p>
            <a:pPr marL="342900" indent="-342900" fontAlgn="base">
              <a:spcBef>
                <a:spcPts val="300"/>
              </a:spcBef>
              <a:buFont typeface="+mj-lt"/>
              <a:buAutoNum type="alphaLcPeriod"/>
            </a:pPr>
            <a:r>
              <a:rPr lang="en-GB" dirty="0">
                <a:solidFill>
                  <a:schemeClr val="tx1"/>
                </a:solidFill>
              </a:rPr>
              <a:t>24 days </a:t>
            </a:r>
          </a:p>
          <a:p>
            <a:pPr marL="342900" indent="-342900" fontAlgn="base">
              <a:spcBef>
                <a:spcPts val="300"/>
              </a:spcBef>
              <a:buFont typeface="+mj-lt"/>
              <a:buAutoNum type="alphaLcPeriod"/>
            </a:pPr>
            <a:r>
              <a:rPr lang="en-GB" dirty="0">
                <a:solidFill>
                  <a:schemeClr val="tx1"/>
                </a:solidFill>
              </a:rPr>
              <a:t>24 weeks</a:t>
            </a:r>
          </a:p>
          <a:p>
            <a:pPr marL="342900" indent="-342900" fontAlgn="base">
              <a:spcBef>
                <a:spcPts val="300"/>
              </a:spcBef>
              <a:buFont typeface="+mj-lt"/>
              <a:buAutoNum type="alphaLcPeriod"/>
            </a:pPr>
            <a:r>
              <a:rPr lang="en-GB" dirty="0">
                <a:solidFill>
                  <a:schemeClr val="tx1"/>
                </a:solidFill>
              </a:rPr>
              <a:t>24 months</a:t>
            </a:r>
          </a:p>
        </p:txBody>
      </p:sp>
      <p:grpSp>
        <p:nvGrpSpPr>
          <p:cNvPr id="21" name="Group 20">
            <a:extLst>
              <a:ext uri="{FF2B5EF4-FFF2-40B4-BE49-F238E27FC236}">
                <a16:creationId xmlns:a16="http://schemas.microsoft.com/office/drawing/2014/main" id="{8E7B0FE9-B245-4DC6-B4B9-8DEA73F5B057}"/>
              </a:ext>
            </a:extLst>
          </p:cNvPr>
          <p:cNvGrpSpPr/>
          <p:nvPr/>
        </p:nvGrpSpPr>
        <p:grpSpPr>
          <a:xfrm>
            <a:off x="7274803" y="1001064"/>
            <a:ext cx="1894143" cy="4942170"/>
            <a:chOff x="7274803" y="1001064"/>
            <a:chExt cx="1894143" cy="4942170"/>
          </a:xfrm>
        </p:grpSpPr>
        <p:sp>
          <p:nvSpPr>
            <p:cNvPr id="17" name="TextBox 16">
              <a:extLst>
                <a:ext uri="{FF2B5EF4-FFF2-40B4-BE49-F238E27FC236}">
                  <a16:creationId xmlns:a16="http://schemas.microsoft.com/office/drawing/2014/main" id="{BFC34F34-CFDF-4FFC-95BF-78DEDC03661F}"/>
                </a:ext>
              </a:extLst>
            </p:cNvPr>
            <p:cNvSpPr txBox="1"/>
            <p:nvPr/>
          </p:nvSpPr>
          <p:spPr>
            <a:xfrm rot="1126183">
              <a:off x="7274803" y="1001064"/>
              <a:ext cx="1285015" cy="1862048"/>
            </a:xfrm>
            <a:prstGeom prst="rect">
              <a:avLst/>
            </a:prstGeom>
            <a:noFill/>
          </p:spPr>
          <p:txBody>
            <a:bodyPr wrap="square" rtlCol="0">
              <a:spAutoFit/>
            </a:bodyPr>
            <a:lstStyle/>
            <a:p>
              <a:r>
                <a:rPr lang="en-GB" sz="11500" b="1" dirty="0">
                  <a:ln w="28575">
                    <a:solidFill>
                      <a:schemeClr val="bg1"/>
                    </a:solidFill>
                  </a:ln>
                  <a:solidFill>
                    <a:schemeClr val="accent6"/>
                  </a:solidFill>
                </a:rPr>
                <a:t>?</a:t>
              </a:r>
            </a:p>
          </p:txBody>
        </p:sp>
        <p:sp>
          <p:nvSpPr>
            <p:cNvPr id="18" name="TextBox 17">
              <a:extLst>
                <a:ext uri="{FF2B5EF4-FFF2-40B4-BE49-F238E27FC236}">
                  <a16:creationId xmlns:a16="http://schemas.microsoft.com/office/drawing/2014/main" id="{B4620D80-84CB-4331-BEBE-EF935A4C9577}"/>
                </a:ext>
              </a:extLst>
            </p:cNvPr>
            <p:cNvSpPr txBox="1"/>
            <p:nvPr/>
          </p:nvSpPr>
          <p:spPr>
            <a:xfrm rot="20496235">
              <a:off x="7841433" y="1720780"/>
              <a:ext cx="1285015" cy="1862048"/>
            </a:xfrm>
            <a:prstGeom prst="rect">
              <a:avLst/>
            </a:prstGeom>
            <a:noFill/>
          </p:spPr>
          <p:txBody>
            <a:bodyPr wrap="square" rtlCol="0">
              <a:spAutoFit/>
            </a:bodyPr>
            <a:lstStyle/>
            <a:p>
              <a:r>
                <a:rPr lang="en-GB" sz="11500" b="1" dirty="0">
                  <a:ln w="28575">
                    <a:solidFill>
                      <a:schemeClr val="bg1"/>
                    </a:solidFill>
                  </a:ln>
                  <a:solidFill>
                    <a:srgbClr val="E94E13"/>
                  </a:solidFill>
                </a:rPr>
                <a:t>?</a:t>
              </a:r>
            </a:p>
          </p:txBody>
        </p:sp>
        <p:sp>
          <p:nvSpPr>
            <p:cNvPr id="19" name="TextBox 18">
              <a:extLst>
                <a:ext uri="{FF2B5EF4-FFF2-40B4-BE49-F238E27FC236}">
                  <a16:creationId xmlns:a16="http://schemas.microsoft.com/office/drawing/2014/main" id="{C86FD205-3D2C-4A35-B311-27B06697A4AC}"/>
                </a:ext>
              </a:extLst>
            </p:cNvPr>
            <p:cNvSpPr txBox="1"/>
            <p:nvPr/>
          </p:nvSpPr>
          <p:spPr>
            <a:xfrm rot="918033">
              <a:off x="7317301" y="3361470"/>
              <a:ext cx="1285015" cy="1862048"/>
            </a:xfrm>
            <a:prstGeom prst="rect">
              <a:avLst/>
            </a:prstGeom>
            <a:noFill/>
          </p:spPr>
          <p:txBody>
            <a:bodyPr wrap="square" rtlCol="0">
              <a:spAutoFit/>
            </a:bodyPr>
            <a:lstStyle/>
            <a:p>
              <a:r>
                <a:rPr lang="en-GB" sz="11500" b="1" dirty="0">
                  <a:ln w="28575">
                    <a:solidFill>
                      <a:schemeClr val="bg1"/>
                    </a:solidFill>
                  </a:ln>
                  <a:solidFill>
                    <a:schemeClr val="accent4"/>
                  </a:solidFill>
                </a:rPr>
                <a:t>?</a:t>
              </a:r>
            </a:p>
          </p:txBody>
        </p:sp>
        <p:sp>
          <p:nvSpPr>
            <p:cNvPr id="20" name="TextBox 19">
              <a:extLst>
                <a:ext uri="{FF2B5EF4-FFF2-40B4-BE49-F238E27FC236}">
                  <a16:creationId xmlns:a16="http://schemas.microsoft.com/office/drawing/2014/main" id="{34E8C841-98BB-4344-90D9-27331627025D}"/>
                </a:ext>
              </a:extLst>
            </p:cNvPr>
            <p:cNvSpPr txBox="1"/>
            <p:nvPr/>
          </p:nvSpPr>
          <p:spPr>
            <a:xfrm rot="20288085">
              <a:off x="7883931" y="4081186"/>
              <a:ext cx="1285015" cy="1862048"/>
            </a:xfrm>
            <a:prstGeom prst="rect">
              <a:avLst/>
            </a:prstGeom>
            <a:noFill/>
          </p:spPr>
          <p:txBody>
            <a:bodyPr wrap="square" rtlCol="0">
              <a:spAutoFit/>
            </a:bodyPr>
            <a:lstStyle/>
            <a:p>
              <a:r>
                <a:rPr lang="en-GB" sz="11500" b="1" dirty="0">
                  <a:ln w="28575">
                    <a:solidFill>
                      <a:schemeClr val="bg1"/>
                    </a:solidFill>
                  </a:ln>
                  <a:solidFill>
                    <a:schemeClr val="accent3"/>
                  </a:solidFill>
                </a:rPr>
                <a:t>?</a:t>
              </a:r>
            </a:p>
          </p:txBody>
        </p:sp>
      </p:grpSp>
      <p:pic>
        <p:nvPicPr>
          <p:cNvPr id="22" name="Picture 21">
            <a:extLst>
              <a:ext uri="{FF2B5EF4-FFF2-40B4-BE49-F238E27FC236}">
                <a16:creationId xmlns:a16="http://schemas.microsoft.com/office/drawing/2014/main" id="{490B6CC1-41D5-42BD-96E1-7A5341AF0B8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5204" y="3630370"/>
            <a:ext cx="303812" cy="288553"/>
          </a:xfrm>
          <a:prstGeom prst="rect">
            <a:avLst/>
          </a:prstGeom>
        </p:spPr>
      </p:pic>
      <p:pic>
        <p:nvPicPr>
          <p:cNvPr id="24" name="Picture 23">
            <a:extLst>
              <a:ext uri="{FF2B5EF4-FFF2-40B4-BE49-F238E27FC236}">
                <a16:creationId xmlns:a16="http://schemas.microsoft.com/office/drawing/2014/main" id="{F7F04190-5CA5-4B49-ABE0-CE0FBC64A2C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39265" y="4906230"/>
            <a:ext cx="303812" cy="288553"/>
          </a:xfrm>
          <a:prstGeom prst="rect">
            <a:avLst/>
          </a:prstGeom>
        </p:spPr>
      </p:pic>
    </p:spTree>
    <p:extLst>
      <p:ext uri="{BB962C8B-B14F-4D97-AF65-F5344CB8AC3E}">
        <p14:creationId xmlns:p14="http://schemas.microsoft.com/office/powerpoint/2010/main" val="158152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BA8B7A74-87F6-43A0-8892-9B5604C21E7D}"/>
              </a:ext>
            </a:extLst>
          </p:cNvPr>
          <p:cNvSpPr/>
          <p:nvPr/>
        </p:nvSpPr>
        <p:spPr>
          <a:xfrm>
            <a:off x="167780" y="5931017"/>
            <a:ext cx="1208014" cy="8053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EA63C91C-62B5-4994-AD5F-2EE274A0BAED}"/>
              </a:ext>
            </a:extLst>
          </p:cNvPr>
          <p:cNvSpPr/>
          <p:nvPr/>
        </p:nvSpPr>
        <p:spPr>
          <a:xfrm>
            <a:off x="8388991" y="6073629"/>
            <a:ext cx="637562" cy="6627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73</TotalTime>
  <Words>1318</Words>
  <Application>Microsoft Office PowerPoint</Application>
  <PresentationFormat>On-screen Show (4:3)</PresentationFormat>
  <Paragraphs>86</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Roboto</vt:lpstr>
      <vt:lpstr>Calibri</vt:lpstr>
      <vt:lpstr>Arial</vt:lpstr>
      <vt:lpstr>Twinkl</vt:lpstr>
      <vt:lpstr>Office Theme</vt:lpstr>
      <vt:lpstr>PowerPoint Presentation</vt:lpstr>
      <vt:lpstr>What Was the Industrial Revolution?</vt:lpstr>
      <vt:lpstr>Newcomen’s Atmospheric Steam Engine</vt:lpstr>
      <vt:lpstr>The Spinning Jenny</vt:lpstr>
      <vt:lpstr>The Cotton Gin</vt:lpstr>
      <vt:lpstr>Other Textile Industry Inventions</vt:lpstr>
      <vt:lpstr>The Locomotive</vt:lpstr>
      <vt:lpstr>The Electric Telegraph</vt:lpstr>
      <vt:lpstr>Transport</vt:lpstr>
      <vt:lpstr>Quiz</vt:lpstr>
      <vt:lpstr>Quiz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Paula Cunningham</cp:lastModifiedBy>
  <cp:revision>12</cp:revision>
  <dcterms:created xsi:type="dcterms:W3CDTF">2021-06-30T13:32:42Z</dcterms:created>
  <dcterms:modified xsi:type="dcterms:W3CDTF">2023-04-11T14:05:09Z</dcterms:modified>
</cp:coreProperties>
</file>