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3" r:id="rId4"/>
    <p:sldId id="274" r:id="rId5"/>
    <p:sldId id="275" r:id="rId6"/>
    <p:sldId id="276" r:id="rId7"/>
    <p:sldId id="277" r:id="rId8"/>
    <p:sldId id="279" r:id="rId9"/>
    <p:sldId id="280" r:id="rId10"/>
    <p:sldId id="281" r:id="rId11"/>
    <p:sldId id="282" r:id="rId12"/>
    <p:sldId id="283" r:id="rId13"/>
    <p:sldId id="284" r:id="rId14"/>
    <p:sldId id="285" r:id="rId15"/>
    <p:sldId id="286" r:id="rId16"/>
    <p:sldId id="287" r:id="rId17"/>
    <p:sldId id="267" r:id="rId18"/>
  </p:sldIdLst>
  <p:sldSz cx="9144000" cy="6858000" type="screen4x3"/>
  <p:notesSz cx="6858000" cy="9144000"/>
  <p:embeddedFontLst>
    <p:embeddedFont>
      <p:font typeface="Roboto" panose="02000000000000000000" pitchFamily="2" charset="0"/>
      <p:regular r:id="rId21"/>
      <p:bold r:id="rId22"/>
      <p:italic r:id="rId23"/>
      <p:boldItalic r:id="rId24"/>
    </p:embeddedFont>
    <p:embeddedFont>
      <p:font typeface="Twinkl" pitchFamily="2" charset="0"/>
      <p:regular r:id="rId25"/>
      <p:bold r:id="rId26"/>
    </p:embeddedFont>
    <p:embeddedFont>
      <p:font typeface="Twinkl SemiBold" pitchFamily="2" charset="0"/>
      <p:regular r:id="rId27"/>
      <p:bold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30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584C"/>
    <a:srgbClr val="8D735F"/>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16" autoAdjust="0"/>
    <p:restoredTop sz="94660"/>
  </p:normalViewPr>
  <p:slideViewPr>
    <p:cSldViewPr snapToGrid="0" showGuides="1">
      <p:cViewPr varScale="1">
        <p:scale>
          <a:sx n="81" d="100"/>
          <a:sy n="81" d="100"/>
        </p:scale>
        <p:origin x="108" y="720"/>
      </p:cViewPr>
      <p:guideLst>
        <p:guide orient="horz" pos="2160"/>
        <p:guide pos="2880"/>
        <p:guide pos="340"/>
        <p:guide orient="horz" pos="3974"/>
        <p:guide pos="5420"/>
        <p:guide orient="horz" pos="346"/>
        <p:guide pos="476"/>
        <p:guide orient="horz" pos="482"/>
        <p:guide orient="horz" pos="3838"/>
        <p:guide pos="5307"/>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07/08/2020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07/08/2020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hyperlink" Target="https://www.twinkl.co.uk/resources/new-2014-curriculum-resources-music/new-2014-curriculum-resources-music-key-stage-2/new-2014-curriculum-resources-music-key-stage-2-develop-an-understanding-of-the-history-of-music" TargetMode="Externa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new-2014-curriculum-resources-music/new-2014-curriculum-resources-music-key-stage-2/new-2014-curriculum-resources-music-key-stage-2-develop-an-understanding-of-the-history-of-music"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hyperlink" Target="https://www.twinkl.co.uk/resources/new-2014-curriculum-resources-music/new-2014-curriculum-resources-music-key-stage-2/new-2014-curriculum-resources-music-key-stage-2-develop-an-understanding-of-the-history-of-music" TargetMode="Externa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5"/>
            <a:extLst>
              <a:ext uri="{FF2B5EF4-FFF2-40B4-BE49-F238E27FC236}">
                <a16:creationId xmlns:a16="http://schemas.microsoft.com/office/drawing/2014/main" id="{09FCFE95-2F55-6746-B9D0-BBA38E330661}"/>
              </a:ext>
            </a:extLst>
          </p:cNvPr>
          <p:cNvSpPr/>
          <p:nvPr userDrawn="1"/>
        </p:nvSpPr>
        <p:spPr>
          <a:xfrm>
            <a:off x="4104297" y="5479979"/>
            <a:ext cx="902043" cy="7161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
        <p:nvSpPr>
          <p:cNvPr id="5" name="Rectangle 4">
            <a:hlinkClick r:id="rId3"/>
            <a:extLst>
              <a:ext uri="{FF2B5EF4-FFF2-40B4-BE49-F238E27FC236}">
                <a16:creationId xmlns:a16="http://schemas.microsoft.com/office/drawing/2014/main" id="{C9D6E2E0-EA0D-D245-9B61-F5E131D1E0C1}"/>
              </a:ext>
            </a:extLst>
          </p:cNvPr>
          <p:cNvSpPr/>
          <p:nvPr userDrawn="1"/>
        </p:nvSpPr>
        <p:spPr>
          <a:xfrm>
            <a:off x="8241957" y="6499654"/>
            <a:ext cx="902043" cy="3583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5"/>
            <a:extLst>
              <a:ext uri="{FF2B5EF4-FFF2-40B4-BE49-F238E27FC236}">
                <a16:creationId xmlns:a16="http://schemas.microsoft.com/office/drawing/2014/main" id="{C51A3CD2-F19E-E64C-B406-633D831D4811}"/>
              </a:ext>
            </a:extLst>
          </p:cNvPr>
          <p:cNvSpPr/>
          <p:nvPr userDrawn="1"/>
        </p:nvSpPr>
        <p:spPr>
          <a:xfrm>
            <a:off x="4120978" y="3070654"/>
            <a:ext cx="902043" cy="634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uk/resources/new-2014-curriculum-resources-music/new-2014-curriculum-resources-music-key-stage-2/new-2014-curriculum-resources-music-key-stage-2-develop-an-understanding-of-the-history-of-music" TargetMode="External"/><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Rectangle 3">
            <a:hlinkClick r:id="rId8"/>
            <a:extLst>
              <a:ext uri="{FF2B5EF4-FFF2-40B4-BE49-F238E27FC236}">
                <a16:creationId xmlns:a16="http://schemas.microsoft.com/office/drawing/2014/main" id="{AF543EED-41F7-9745-9DAE-85F05CCB0BDF}"/>
              </a:ext>
            </a:extLst>
          </p:cNvPr>
          <p:cNvSpPr/>
          <p:nvPr userDrawn="1"/>
        </p:nvSpPr>
        <p:spPr>
          <a:xfrm>
            <a:off x="8241957" y="6499654"/>
            <a:ext cx="902043" cy="3583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new-2014-curriculum-resources-music/new-2014-curriculum-resources-music-key-stage-2/new-2014-curriculum-resources-music-key-stage-2-develop-an-understanding-of-the-history-of-music"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twinkl.co.uk/resources/new-2014-curriculum-resources-music/new-2014-curriculum-resources-music-key-stage-2/new-2014-curriculum-resources-music-key-stage-2-develop-an-understanding-of-the-history-of-music"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40A2F3-1A11-5541-9A58-E7F2EA946245}"/>
              </a:ext>
            </a:extLst>
          </p:cNvPr>
          <p:cNvSpPr txBox="1"/>
          <p:nvPr/>
        </p:nvSpPr>
        <p:spPr>
          <a:xfrm>
            <a:off x="208344" y="549275"/>
            <a:ext cx="8727311" cy="1323439"/>
          </a:xfrm>
          <a:prstGeom prst="rect">
            <a:avLst/>
          </a:prstGeom>
          <a:noFill/>
        </p:spPr>
        <p:txBody>
          <a:bodyPr wrap="square" rtlCol="0">
            <a:spAutoFit/>
          </a:bodyPr>
          <a:lstStyle/>
          <a:p>
            <a:pPr algn="ctr"/>
            <a:r>
              <a:rPr lang="en-GB" sz="6000" b="1" dirty="0">
                <a:ln>
                  <a:solidFill>
                    <a:schemeClr val="accent6"/>
                  </a:solidFill>
                </a:ln>
                <a:solidFill>
                  <a:schemeClr val="bg1"/>
                </a:solidFill>
                <a:latin typeface="Twinkl" pitchFamily="2" charset="77"/>
              </a:rPr>
              <a:t>All About The Beatles </a:t>
            </a:r>
          </a:p>
          <a:p>
            <a:pPr algn="ctr"/>
            <a:r>
              <a:rPr lang="en-GB" sz="2000" b="1" dirty="0">
                <a:solidFill>
                  <a:schemeClr val="bg1"/>
                </a:solidFill>
                <a:latin typeface="Twinkl" pitchFamily="2" charset="77"/>
              </a:rPr>
              <a:t>   (1962 – 1970)</a:t>
            </a:r>
            <a:endParaRPr lang="en-US" sz="1000" dirty="0"/>
          </a:p>
        </p:txBody>
      </p:sp>
      <p:sp>
        <p:nvSpPr>
          <p:cNvPr id="4" name="Rectangle 3">
            <a:hlinkClick r:id="rId2"/>
            <a:extLst>
              <a:ext uri="{FF2B5EF4-FFF2-40B4-BE49-F238E27FC236}">
                <a16:creationId xmlns:a16="http://schemas.microsoft.com/office/drawing/2014/main" id="{74620157-090E-524F-9353-3228A85B8ED5}"/>
              </a:ext>
            </a:extLst>
          </p:cNvPr>
          <p:cNvSpPr/>
          <p:nvPr/>
        </p:nvSpPr>
        <p:spPr>
          <a:xfrm>
            <a:off x="4104297" y="5479979"/>
            <a:ext cx="902043" cy="7161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latin typeface="+mn-lt"/>
              </a:rPr>
              <a:t>Who Were The Beatles?</a:t>
            </a:r>
          </a:p>
        </p:txBody>
      </p:sp>
      <p:sp>
        <p:nvSpPr>
          <p:cNvPr id="5" name="Rectangle 4"/>
          <p:cNvSpPr/>
          <p:nvPr/>
        </p:nvSpPr>
        <p:spPr>
          <a:xfrm>
            <a:off x="828334" y="1665322"/>
            <a:ext cx="3833797" cy="5816977"/>
          </a:xfrm>
          <a:prstGeom prst="rect">
            <a:avLst/>
          </a:prstGeom>
        </p:spPr>
        <p:txBody>
          <a:bodyPr wrap="square" lIns="0" tIns="0" rIns="0" bIns="0">
            <a:spAutoFit/>
          </a:bodyPr>
          <a:lstStyle/>
          <a:p>
            <a:r>
              <a:rPr lang="en-GB" dirty="0"/>
              <a:t>The Beatles were a very famous UK rock band in the 1960s. They were famous all over the world.</a:t>
            </a:r>
          </a:p>
          <a:p>
            <a:endParaRPr lang="en-GB" dirty="0"/>
          </a:p>
          <a:p>
            <a:r>
              <a:rPr lang="en-GB" dirty="0"/>
              <a:t>There were four members of the band: John Lennon, Paul McCartney, Ringo Starr and George Harrison. </a:t>
            </a:r>
          </a:p>
          <a:p>
            <a:endParaRPr lang="en-GB" dirty="0"/>
          </a:p>
          <a:p>
            <a:r>
              <a:rPr lang="en-GB" dirty="0"/>
              <a:t>They all came from Liverpool.</a:t>
            </a:r>
          </a:p>
          <a:p>
            <a:endParaRPr lang="en-GB" dirty="0"/>
          </a:p>
          <a:p>
            <a:r>
              <a:rPr lang="en-GB" dirty="0"/>
              <a:t>They were one of the first bands to write their own songs and music. </a:t>
            </a:r>
          </a:p>
          <a:p>
            <a:endParaRPr lang="en-GB" dirty="0"/>
          </a:p>
          <a:p>
            <a:r>
              <a:rPr lang="en-GB" dirty="0"/>
              <a:t>Their huge fan following was known as ‘Beatlemania’.</a:t>
            </a:r>
          </a:p>
          <a:p>
            <a:br>
              <a:rPr lang="en-GB" dirty="0"/>
            </a:br>
            <a:br>
              <a:rPr lang="en-GB" dirty="0"/>
            </a:br>
            <a:endParaRPr lang="en-GB" dirty="0"/>
          </a:p>
          <a:p>
            <a:br>
              <a:rPr lang="en-GB" dirty="0"/>
            </a:br>
            <a:br>
              <a:rPr lang="en-GB" dirty="0"/>
            </a:br>
            <a:endParaRPr lang="en-GB" dirty="0"/>
          </a:p>
        </p:txBody>
      </p:sp>
      <p:pic>
        <p:nvPicPr>
          <p:cNvPr id="7" name="Picture 6">
            <a:extLst>
              <a:ext uri="{FF2B5EF4-FFF2-40B4-BE49-F238E27FC236}">
                <a16:creationId xmlns:a16="http://schemas.microsoft.com/office/drawing/2014/main" id="{C2CF3FCD-E364-1943-AE6C-BFE8A5F405D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71492" y="549275"/>
            <a:ext cx="4116857" cy="5844510"/>
          </a:xfrm>
          <a:prstGeom prst="rect">
            <a:avLst/>
          </a:prstGeom>
        </p:spPr>
      </p:pic>
      <p:sp>
        <p:nvSpPr>
          <p:cNvPr id="8" name="Oval 7">
            <a:extLst>
              <a:ext uri="{FF2B5EF4-FFF2-40B4-BE49-F238E27FC236}">
                <a16:creationId xmlns:a16="http://schemas.microsoft.com/office/drawing/2014/main" id="{3CC37514-6697-044D-B17C-9B61844BCD48}"/>
              </a:ext>
            </a:extLst>
          </p:cNvPr>
          <p:cNvSpPr/>
          <p:nvPr/>
        </p:nvSpPr>
        <p:spPr>
          <a:xfrm>
            <a:off x="6796726" y="4283935"/>
            <a:ext cx="146115" cy="151376"/>
          </a:xfrm>
          <a:prstGeom prst="ellipse">
            <a:avLst/>
          </a:prstGeom>
          <a:solidFill>
            <a:srgbClr val="7030A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7C10A8EE-B2FA-1F48-90CA-A9CEF8ABE288}"/>
              </a:ext>
            </a:extLst>
          </p:cNvPr>
          <p:cNvCxnSpPr>
            <a:cxnSpLocks/>
            <a:stCxn id="8" idx="1"/>
          </p:cNvCxnSpPr>
          <p:nvPr/>
        </p:nvCxnSpPr>
        <p:spPr>
          <a:xfrm flipH="1" flipV="1">
            <a:off x="5924748" y="4011106"/>
            <a:ext cx="893376" cy="294998"/>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DF0B108B-40EC-2942-AE71-03D89F81C109}"/>
              </a:ext>
            </a:extLst>
          </p:cNvPr>
          <p:cNvSpPr txBox="1"/>
          <p:nvPr/>
        </p:nvSpPr>
        <p:spPr>
          <a:xfrm>
            <a:off x="4768770" y="3826440"/>
            <a:ext cx="1269099" cy="369332"/>
          </a:xfrm>
          <a:prstGeom prst="rect">
            <a:avLst/>
          </a:prstGeom>
          <a:solidFill>
            <a:srgbClr val="7030A0"/>
          </a:solidFill>
        </p:spPr>
        <p:txBody>
          <a:bodyPr wrap="square" rtlCol="0">
            <a:spAutoFit/>
          </a:bodyPr>
          <a:lstStyle/>
          <a:p>
            <a:pPr algn="ctr"/>
            <a:r>
              <a:rPr lang="en-US" b="1" dirty="0">
                <a:solidFill>
                  <a:schemeClr val="bg1"/>
                </a:solidFill>
                <a:latin typeface="Twinkl SemiBold" pitchFamily="2" charset="77"/>
              </a:rPr>
              <a:t>Liverpool</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latin typeface="+mn-lt"/>
              </a:rPr>
              <a:t>John Lennon</a:t>
            </a:r>
          </a:p>
        </p:txBody>
      </p:sp>
      <p:sp>
        <p:nvSpPr>
          <p:cNvPr id="5" name="Rectangle 4"/>
          <p:cNvSpPr/>
          <p:nvPr/>
        </p:nvSpPr>
        <p:spPr>
          <a:xfrm>
            <a:off x="876898" y="1312674"/>
            <a:ext cx="7727352" cy="1938992"/>
          </a:xfrm>
          <a:prstGeom prst="rect">
            <a:avLst/>
          </a:prstGeom>
        </p:spPr>
        <p:txBody>
          <a:bodyPr wrap="square" lIns="0" tIns="0" rIns="0" bIns="0">
            <a:spAutoFit/>
          </a:bodyPr>
          <a:lstStyle/>
          <a:p>
            <a:r>
              <a:rPr lang="en-GB" dirty="0"/>
              <a:t>John Winston Lennon was born on the 9</a:t>
            </a:r>
            <a:r>
              <a:rPr lang="en-GB" baseline="30000" dirty="0"/>
              <a:t>th</a:t>
            </a:r>
            <a:r>
              <a:rPr lang="en-GB" dirty="0"/>
              <a:t> of October 1940 during the Second World War.</a:t>
            </a:r>
          </a:p>
          <a:p>
            <a:endParaRPr lang="en-GB" dirty="0"/>
          </a:p>
          <a:p>
            <a:r>
              <a:rPr lang="en-GB" dirty="0"/>
              <a:t>His middle name was inspired by Winston Churchill, who was Prime Minister at the time.</a:t>
            </a:r>
          </a:p>
          <a:p>
            <a:endParaRPr lang="en-GB" dirty="0"/>
          </a:p>
          <a:p>
            <a:r>
              <a:rPr lang="en-GB" dirty="0"/>
              <a:t>He played the guitar (and later on the piano) in The Beatles.</a:t>
            </a:r>
          </a:p>
        </p:txBody>
      </p:sp>
      <p:pic>
        <p:nvPicPr>
          <p:cNvPr id="4" name="Picture 3" descr="A picture containing text, drawing&#10;&#10;Description automatically generated">
            <a:extLst>
              <a:ext uri="{FF2B5EF4-FFF2-40B4-BE49-F238E27FC236}">
                <a16:creationId xmlns:a16="http://schemas.microsoft.com/office/drawing/2014/main" id="{A3142737-2AFF-4146-AF8C-17D1BAC407E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6898" y="3428873"/>
            <a:ext cx="3022233" cy="2663952"/>
          </a:xfrm>
          <a:prstGeom prst="rect">
            <a:avLst/>
          </a:prstGeom>
        </p:spPr>
      </p:pic>
      <p:sp>
        <p:nvSpPr>
          <p:cNvPr id="7" name="Rectangle 6">
            <a:extLst>
              <a:ext uri="{FF2B5EF4-FFF2-40B4-BE49-F238E27FC236}">
                <a16:creationId xmlns:a16="http://schemas.microsoft.com/office/drawing/2014/main" id="{E0C382F3-3196-964A-99CC-A887D031ABA2}"/>
              </a:ext>
            </a:extLst>
          </p:cNvPr>
          <p:cNvSpPr/>
          <p:nvPr/>
        </p:nvSpPr>
        <p:spPr>
          <a:xfrm>
            <a:off x="4286518" y="3385778"/>
            <a:ext cx="4138345" cy="2769989"/>
          </a:xfrm>
          <a:prstGeom prst="rect">
            <a:avLst/>
          </a:prstGeom>
        </p:spPr>
        <p:txBody>
          <a:bodyPr wrap="square" lIns="0" tIns="0" rIns="0" bIns="0">
            <a:spAutoFit/>
          </a:bodyPr>
          <a:lstStyle/>
          <a:p>
            <a:endParaRPr lang="en-GB" dirty="0"/>
          </a:p>
          <a:p>
            <a:r>
              <a:rPr lang="en-GB" dirty="0"/>
              <a:t>He wrote, or collaborated on, many of the songs that the band performed, including ‘Help!’ and ‘A Hard Day’s Night’.</a:t>
            </a:r>
          </a:p>
          <a:p>
            <a:endParaRPr lang="en-GB" dirty="0"/>
          </a:p>
          <a:p>
            <a:r>
              <a:rPr lang="en-GB" dirty="0"/>
              <a:t>After the band split, he went on to be a successful solo artist. ‘Imagine’ was one of his most famous songs.</a:t>
            </a:r>
          </a:p>
          <a:p>
            <a:endParaRPr lang="en-GB" dirty="0"/>
          </a:p>
        </p:txBody>
      </p:sp>
    </p:spTree>
    <p:extLst>
      <p:ext uri="{BB962C8B-B14F-4D97-AF65-F5344CB8AC3E}">
        <p14:creationId xmlns:p14="http://schemas.microsoft.com/office/powerpoint/2010/main" val="1877624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accent6">
                    <a:lumMod val="75000"/>
                  </a:schemeClr>
                </a:solidFill>
                <a:latin typeface="+mn-lt"/>
              </a:rPr>
              <a:t>John Lennon</a:t>
            </a:r>
          </a:p>
        </p:txBody>
      </p:sp>
      <p:sp>
        <p:nvSpPr>
          <p:cNvPr id="5" name="Rectangle 4"/>
          <p:cNvSpPr/>
          <p:nvPr/>
        </p:nvSpPr>
        <p:spPr>
          <a:xfrm>
            <a:off x="755650" y="1513946"/>
            <a:ext cx="4279646" cy="4431983"/>
          </a:xfrm>
          <a:prstGeom prst="rect">
            <a:avLst/>
          </a:prstGeom>
        </p:spPr>
        <p:txBody>
          <a:bodyPr wrap="square" lIns="0" tIns="0" rIns="0" bIns="0">
            <a:spAutoFit/>
          </a:bodyPr>
          <a:lstStyle/>
          <a:p>
            <a:r>
              <a:rPr lang="en-GB" dirty="0"/>
              <a:t>He married Cynthia Powell in 1962 and had a son, called Julian, in 1963. They divorced in 1968.</a:t>
            </a:r>
          </a:p>
          <a:p>
            <a:endParaRPr lang="en-GB" dirty="0"/>
          </a:p>
          <a:p>
            <a:r>
              <a:rPr lang="en-GB" dirty="0"/>
              <a:t>He married Yoko Ono in 1969 and had a son, called Sean, in 1975.</a:t>
            </a:r>
          </a:p>
          <a:p>
            <a:endParaRPr lang="en-GB" dirty="0"/>
          </a:p>
          <a:p>
            <a:r>
              <a:rPr lang="en-GB" dirty="0"/>
              <a:t>John spent a lot of time when he was married to Yoko protesting against war, especially the Vietnam War. The song ‘Give Peace a Chance’ became a song linked to the anti-war movement of the 1970s.</a:t>
            </a:r>
          </a:p>
          <a:p>
            <a:endParaRPr lang="en-GB" dirty="0"/>
          </a:p>
          <a:p>
            <a:r>
              <a:rPr lang="en-GB" dirty="0"/>
              <a:t>He was killed in December 1980, in New York, by an obsessed fan.</a:t>
            </a:r>
          </a:p>
        </p:txBody>
      </p:sp>
      <p:pic>
        <p:nvPicPr>
          <p:cNvPr id="4" name="Picture 3" descr="A close up of a guitar&#10;&#10;Description automatically generated">
            <a:extLst>
              <a:ext uri="{FF2B5EF4-FFF2-40B4-BE49-F238E27FC236}">
                <a16:creationId xmlns:a16="http://schemas.microsoft.com/office/drawing/2014/main" id="{D16D99BA-0016-244E-B0FD-74408AED0ED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06139" y="3848395"/>
            <a:ext cx="2384421" cy="2460330"/>
          </a:xfrm>
          <a:prstGeom prst="rect">
            <a:avLst/>
          </a:prstGeom>
        </p:spPr>
      </p:pic>
      <p:pic>
        <p:nvPicPr>
          <p:cNvPr id="7" name="Picture 6">
            <a:extLst>
              <a:ext uri="{FF2B5EF4-FFF2-40B4-BE49-F238E27FC236}">
                <a16:creationId xmlns:a16="http://schemas.microsoft.com/office/drawing/2014/main" id="{56F8CBD7-EDF3-8143-8325-63F752DCCC9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53075" y="1072155"/>
            <a:ext cx="2559993" cy="3139440"/>
          </a:xfrm>
          <a:prstGeom prst="rect">
            <a:avLst/>
          </a:prstGeom>
        </p:spPr>
      </p:pic>
    </p:spTree>
    <p:extLst>
      <p:ext uri="{BB962C8B-B14F-4D97-AF65-F5344CB8AC3E}">
        <p14:creationId xmlns:p14="http://schemas.microsoft.com/office/powerpoint/2010/main" val="1219123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61962" y="549275"/>
            <a:ext cx="8220075" cy="994306"/>
          </a:xfrm>
        </p:spPr>
        <p:txBody>
          <a:bodyPr/>
          <a:lstStyle/>
          <a:p>
            <a:r>
              <a:rPr lang="en-GB" sz="3600" dirty="0">
                <a:solidFill>
                  <a:srgbClr val="7030A0"/>
                </a:solidFill>
                <a:latin typeface="+mn-lt"/>
              </a:rPr>
              <a:t>Paul McCartney</a:t>
            </a:r>
          </a:p>
        </p:txBody>
      </p:sp>
      <p:sp>
        <p:nvSpPr>
          <p:cNvPr id="5" name="Rectangle 4"/>
          <p:cNvSpPr/>
          <p:nvPr/>
        </p:nvSpPr>
        <p:spPr>
          <a:xfrm>
            <a:off x="950975" y="1769902"/>
            <a:ext cx="4559809" cy="2492990"/>
          </a:xfrm>
          <a:prstGeom prst="rect">
            <a:avLst/>
          </a:prstGeom>
        </p:spPr>
        <p:txBody>
          <a:bodyPr wrap="square" lIns="0" tIns="0" rIns="0" bIns="0">
            <a:spAutoFit/>
          </a:bodyPr>
          <a:lstStyle/>
          <a:p>
            <a:r>
              <a:rPr lang="en-GB" dirty="0"/>
              <a:t>Sir James Paul McCartney was born on the 18</a:t>
            </a:r>
            <a:r>
              <a:rPr lang="en-GB" baseline="30000" dirty="0"/>
              <a:t>th</a:t>
            </a:r>
            <a:r>
              <a:rPr lang="en-GB" dirty="0"/>
              <a:t> of June 1942.</a:t>
            </a:r>
          </a:p>
          <a:p>
            <a:endParaRPr lang="en-GB" dirty="0"/>
          </a:p>
          <a:p>
            <a:r>
              <a:rPr lang="en-GB" dirty="0"/>
              <a:t>He started writing songs when he was sixteen and wrote, or collaborated on, many of The Beatles’ songs. Arguably, his most famous song is ‘Yesterday’.  Other songs include, ‘Can’t Buy Me Love’, ‘Hey Jude’ and ‘Let It Be’.</a:t>
            </a:r>
          </a:p>
        </p:txBody>
      </p:sp>
      <p:pic>
        <p:nvPicPr>
          <p:cNvPr id="4" name="Picture 3">
            <a:extLst>
              <a:ext uri="{FF2B5EF4-FFF2-40B4-BE49-F238E27FC236}">
                <a16:creationId xmlns:a16="http://schemas.microsoft.com/office/drawing/2014/main" id="{E908F7D5-31AC-EB4A-A6A0-BEBBD895BED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42311" y="1962912"/>
            <a:ext cx="3882552" cy="4345813"/>
          </a:xfrm>
          <a:prstGeom prst="rect">
            <a:avLst/>
          </a:prstGeom>
        </p:spPr>
      </p:pic>
      <p:sp>
        <p:nvSpPr>
          <p:cNvPr id="8" name="Rectangle 7">
            <a:extLst>
              <a:ext uri="{FF2B5EF4-FFF2-40B4-BE49-F238E27FC236}">
                <a16:creationId xmlns:a16="http://schemas.microsoft.com/office/drawing/2014/main" id="{A9886736-88BB-9E4A-BE80-ADFCE4B60E93}"/>
              </a:ext>
            </a:extLst>
          </p:cNvPr>
          <p:cNvSpPr/>
          <p:nvPr/>
        </p:nvSpPr>
        <p:spPr>
          <a:xfrm>
            <a:off x="950975" y="4559593"/>
            <a:ext cx="3333722" cy="1129314"/>
          </a:xfrm>
          <a:prstGeom prst="rect">
            <a:avLst/>
          </a:prstGeom>
        </p:spPr>
        <p:txBody>
          <a:bodyPr wrap="square" lIns="0" tIns="0" rIns="0" bIns="0">
            <a:spAutoFit/>
          </a:bodyPr>
          <a:lstStyle/>
          <a:p>
            <a:r>
              <a:rPr lang="en-GB" dirty="0"/>
              <a:t>As well as writing songs, McCartney was bass guitarist and one of the vocalists in The Beatles.</a:t>
            </a:r>
          </a:p>
        </p:txBody>
      </p:sp>
    </p:spTree>
    <p:extLst>
      <p:ext uri="{BB962C8B-B14F-4D97-AF65-F5344CB8AC3E}">
        <p14:creationId xmlns:p14="http://schemas.microsoft.com/office/powerpoint/2010/main" val="712549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11682" y="4531255"/>
            <a:ext cx="5669597" cy="104910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latin typeface="Twinkl SemiBold" pitchFamily="2" charset="77"/>
              </a:rPr>
              <a:t>Fun fact: </a:t>
            </a:r>
          </a:p>
          <a:p>
            <a:pPr algn="ctr"/>
            <a:r>
              <a:rPr lang="en-GB" dirty="0"/>
              <a:t>Paul McCartney has a minor planet (planet 4148) named after him!</a:t>
            </a:r>
          </a:p>
        </p:txBody>
      </p:sp>
      <p:sp>
        <p:nvSpPr>
          <p:cNvPr id="21" name="Title 20"/>
          <p:cNvSpPr>
            <a:spLocks noGrp="1"/>
          </p:cNvSpPr>
          <p:nvPr>
            <p:ph type="title"/>
          </p:nvPr>
        </p:nvSpPr>
        <p:spPr/>
        <p:txBody>
          <a:bodyPr/>
          <a:lstStyle/>
          <a:p>
            <a:r>
              <a:rPr lang="en-GB" sz="3600" dirty="0">
                <a:solidFill>
                  <a:srgbClr val="7030A0"/>
                </a:solidFill>
                <a:latin typeface="+mn-lt"/>
              </a:rPr>
              <a:t>Paul McCartney</a:t>
            </a:r>
          </a:p>
        </p:txBody>
      </p:sp>
      <p:sp>
        <p:nvSpPr>
          <p:cNvPr id="5" name="Rectangle 4"/>
          <p:cNvSpPr/>
          <p:nvPr/>
        </p:nvSpPr>
        <p:spPr>
          <a:xfrm>
            <a:off x="755650" y="1513946"/>
            <a:ext cx="7632700" cy="2492990"/>
          </a:xfrm>
          <a:prstGeom prst="rect">
            <a:avLst/>
          </a:prstGeom>
        </p:spPr>
        <p:txBody>
          <a:bodyPr wrap="square" lIns="0" tIns="0" rIns="0" bIns="0">
            <a:spAutoFit/>
          </a:bodyPr>
          <a:lstStyle/>
          <a:p>
            <a:r>
              <a:rPr lang="en-GB" dirty="0"/>
              <a:t>After The Beatles split up, McCartney formed his own band called Wings.  The band released many popular rock songs, including ‘Live and Let Die’, which became a James Bond song for the film with the same name.</a:t>
            </a:r>
          </a:p>
          <a:p>
            <a:endParaRPr lang="en-GB" dirty="0"/>
          </a:p>
          <a:p>
            <a:r>
              <a:rPr lang="en-GB" dirty="0"/>
              <a:t>In 1997, McCartney was knighted by The Queen for his services to music.</a:t>
            </a:r>
          </a:p>
          <a:p>
            <a:r>
              <a:rPr lang="en-GB" dirty="0"/>
              <a:t>He married Linda Eastman in 1969 – they had several children together, including his daughter, Stella, who became a famous fashion designer.</a:t>
            </a:r>
          </a:p>
          <a:p>
            <a:endParaRPr lang="en-GB" dirty="0"/>
          </a:p>
        </p:txBody>
      </p:sp>
      <p:grpSp>
        <p:nvGrpSpPr>
          <p:cNvPr id="24" name="Group 23">
            <a:extLst>
              <a:ext uri="{FF2B5EF4-FFF2-40B4-BE49-F238E27FC236}">
                <a16:creationId xmlns:a16="http://schemas.microsoft.com/office/drawing/2014/main" id="{22682036-1368-F447-83CE-D432853BD3E9}"/>
              </a:ext>
            </a:extLst>
          </p:cNvPr>
          <p:cNvGrpSpPr/>
          <p:nvPr/>
        </p:nvGrpSpPr>
        <p:grpSpPr>
          <a:xfrm>
            <a:off x="6412578" y="4006936"/>
            <a:ext cx="1822969" cy="1822969"/>
            <a:chOff x="6412578" y="4006936"/>
            <a:chExt cx="1822969" cy="1822969"/>
          </a:xfrm>
        </p:grpSpPr>
        <p:grpSp>
          <p:nvGrpSpPr>
            <p:cNvPr id="8" name="Group 7">
              <a:extLst>
                <a:ext uri="{FF2B5EF4-FFF2-40B4-BE49-F238E27FC236}">
                  <a16:creationId xmlns:a16="http://schemas.microsoft.com/office/drawing/2014/main" id="{F0CED151-6A45-044B-BBEB-FDDD1082B14F}"/>
                </a:ext>
              </a:extLst>
            </p:cNvPr>
            <p:cNvGrpSpPr/>
            <p:nvPr/>
          </p:nvGrpSpPr>
          <p:grpSpPr>
            <a:xfrm>
              <a:off x="6412578" y="4006936"/>
              <a:ext cx="1822969" cy="1822969"/>
              <a:chOff x="6412578" y="4006936"/>
              <a:chExt cx="1822969" cy="1822969"/>
            </a:xfrm>
          </p:grpSpPr>
          <p:sp>
            <p:nvSpPr>
              <p:cNvPr id="6" name="Oval 5">
                <a:extLst>
                  <a:ext uri="{FF2B5EF4-FFF2-40B4-BE49-F238E27FC236}">
                    <a16:creationId xmlns:a16="http://schemas.microsoft.com/office/drawing/2014/main" id="{D5EE0E07-8846-1B4B-8C83-B0CF8C4EFA73}"/>
                  </a:ext>
                </a:extLst>
              </p:cNvPr>
              <p:cNvSpPr/>
              <p:nvPr/>
            </p:nvSpPr>
            <p:spPr>
              <a:xfrm>
                <a:off x="6412578" y="4006936"/>
                <a:ext cx="1822969" cy="1822969"/>
              </a:xfrm>
              <a:prstGeom prst="ellipse">
                <a:avLst/>
              </a:prstGeom>
              <a:solidFill>
                <a:srgbClr val="8D73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B7494FA9-5633-8F41-9BEF-16F1AA2A4BA0}"/>
                  </a:ext>
                </a:extLst>
              </p:cNvPr>
              <p:cNvSpPr/>
              <p:nvPr/>
            </p:nvSpPr>
            <p:spPr>
              <a:xfrm>
                <a:off x="6520851" y="4823004"/>
                <a:ext cx="113502" cy="111318"/>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8AFF86DF-E416-5347-83CD-61A4FCD2621A}"/>
                  </a:ext>
                </a:extLst>
              </p:cNvPr>
              <p:cNvSpPr/>
              <p:nvPr/>
            </p:nvSpPr>
            <p:spPr>
              <a:xfrm>
                <a:off x="6700929" y="5232736"/>
                <a:ext cx="113502" cy="111318"/>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97BA1D8A-06DA-B645-B220-013DCCB67F2C}"/>
                  </a:ext>
                </a:extLst>
              </p:cNvPr>
              <p:cNvSpPr/>
              <p:nvPr/>
            </p:nvSpPr>
            <p:spPr>
              <a:xfrm>
                <a:off x="6728008" y="4419937"/>
                <a:ext cx="113502" cy="111318"/>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B23DF3A5-9C40-F144-98E3-1E3318B70A2E}"/>
                  </a:ext>
                </a:extLst>
              </p:cNvPr>
              <p:cNvSpPr/>
              <p:nvPr/>
            </p:nvSpPr>
            <p:spPr>
              <a:xfrm>
                <a:off x="7817457" y="5110028"/>
                <a:ext cx="113502" cy="122707"/>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8E872A69-5997-414C-8E48-42EF970E1AC1}"/>
                  </a:ext>
                </a:extLst>
              </p:cNvPr>
              <p:cNvSpPr/>
              <p:nvPr/>
            </p:nvSpPr>
            <p:spPr>
              <a:xfrm>
                <a:off x="7411940" y="4226053"/>
                <a:ext cx="113502" cy="111318"/>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183A9EFB-0469-6146-9B79-2C07B01548D2}"/>
                  </a:ext>
                </a:extLst>
              </p:cNvPr>
              <p:cNvSpPr/>
              <p:nvPr/>
            </p:nvSpPr>
            <p:spPr>
              <a:xfrm>
                <a:off x="7817457" y="4703735"/>
                <a:ext cx="113502" cy="111318"/>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73739A59-5C50-9A42-B75E-CF1B4484C2EF}"/>
                  </a:ext>
                </a:extLst>
              </p:cNvPr>
              <p:cNvSpPr/>
              <p:nvPr/>
            </p:nvSpPr>
            <p:spPr>
              <a:xfrm>
                <a:off x="7817457" y="4281712"/>
                <a:ext cx="113502" cy="111318"/>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D0DD1B8B-892C-7B4A-B8EF-BCE5E9BC895A}"/>
                  </a:ext>
                </a:extLst>
              </p:cNvPr>
              <p:cNvSpPr/>
              <p:nvPr/>
            </p:nvSpPr>
            <p:spPr>
              <a:xfrm>
                <a:off x="7001847" y="4157777"/>
                <a:ext cx="113502" cy="111318"/>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E798A96E-F15A-1E4E-B4E0-E4269B9A6DEB}"/>
                  </a:ext>
                </a:extLst>
              </p:cNvPr>
              <p:cNvSpPr/>
              <p:nvPr/>
            </p:nvSpPr>
            <p:spPr>
              <a:xfrm>
                <a:off x="6541917" y="4519120"/>
                <a:ext cx="66576" cy="67144"/>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FAF4F135-DCB1-ED42-80C1-BC566CE480A4}"/>
                  </a:ext>
                </a:extLst>
              </p:cNvPr>
              <p:cNvSpPr/>
              <p:nvPr/>
            </p:nvSpPr>
            <p:spPr>
              <a:xfrm>
                <a:off x="6647991" y="5125440"/>
                <a:ext cx="66576" cy="67144"/>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67D83BE-4C84-9345-94FD-2965406D437D}"/>
                  </a:ext>
                </a:extLst>
              </p:cNvPr>
              <p:cNvSpPr/>
              <p:nvPr/>
            </p:nvSpPr>
            <p:spPr>
              <a:xfrm>
                <a:off x="7228478" y="4226072"/>
                <a:ext cx="66576" cy="67144"/>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79D482B6-EC1E-344F-A40E-D6F35B059C67}"/>
                  </a:ext>
                </a:extLst>
              </p:cNvPr>
              <p:cNvSpPr/>
              <p:nvPr/>
            </p:nvSpPr>
            <p:spPr>
              <a:xfrm>
                <a:off x="7960118" y="4497683"/>
                <a:ext cx="66576" cy="67144"/>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36FA8BD8-164E-C043-8BDE-59DB30FC3D20}"/>
                  </a:ext>
                </a:extLst>
              </p:cNvPr>
              <p:cNvSpPr/>
              <p:nvPr/>
            </p:nvSpPr>
            <p:spPr>
              <a:xfrm>
                <a:off x="8132318" y="4988664"/>
                <a:ext cx="66576" cy="67144"/>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F9CF3C95-1D4E-C945-8060-F9B579208E56}"/>
                  </a:ext>
                </a:extLst>
              </p:cNvPr>
              <p:cNvSpPr/>
              <p:nvPr/>
            </p:nvSpPr>
            <p:spPr>
              <a:xfrm>
                <a:off x="7840920" y="4895396"/>
                <a:ext cx="66576" cy="67144"/>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14CFB156-6270-124B-966F-D56C78EA98C1}"/>
                  </a:ext>
                </a:extLst>
              </p:cNvPr>
              <p:cNvSpPr/>
              <p:nvPr/>
            </p:nvSpPr>
            <p:spPr>
              <a:xfrm>
                <a:off x="7402115" y="4041506"/>
                <a:ext cx="66576" cy="67144"/>
              </a:xfrm>
              <a:prstGeom prst="ellipse">
                <a:avLst/>
              </a:prstGeom>
              <a:solidFill>
                <a:srgbClr val="685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person wearing a suit and tie&#10;&#10;Description automatically generated">
              <a:extLst>
                <a:ext uri="{FF2B5EF4-FFF2-40B4-BE49-F238E27FC236}">
                  <a16:creationId xmlns:a16="http://schemas.microsoft.com/office/drawing/2014/main" id="{E48650CB-E194-804B-8128-F1B60536552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45305" y="4275960"/>
              <a:ext cx="1729513" cy="1548193"/>
            </a:xfrm>
            <a:prstGeom prst="ellipse">
              <a:avLst/>
            </a:prstGeom>
          </p:spPr>
        </p:pic>
      </p:grpSp>
    </p:spTree>
    <p:extLst>
      <p:ext uri="{BB962C8B-B14F-4D97-AF65-F5344CB8AC3E}">
        <p14:creationId xmlns:p14="http://schemas.microsoft.com/office/powerpoint/2010/main" val="1224743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7030A0"/>
                </a:solidFill>
                <a:latin typeface="+mn-lt"/>
              </a:rPr>
              <a:t>Ringo Starr</a:t>
            </a:r>
          </a:p>
        </p:txBody>
      </p:sp>
      <p:sp>
        <p:nvSpPr>
          <p:cNvPr id="5" name="Rectangle 4"/>
          <p:cNvSpPr/>
          <p:nvPr/>
        </p:nvSpPr>
        <p:spPr>
          <a:xfrm>
            <a:off x="838304" y="1311953"/>
            <a:ext cx="7632700" cy="3200876"/>
          </a:xfrm>
          <a:prstGeom prst="rect">
            <a:avLst/>
          </a:prstGeom>
        </p:spPr>
        <p:txBody>
          <a:bodyPr wrap="square" lIns="0" tIns="0" rIns="0" bIns="0">
            <a:spAutoFit/>
          </a:bodyPr>
          <a:lstStyle/>
          <a:p>
            <a:r>
              <a:rPr lang="en-GB" sz="1600" dirty="0"/>
              <a:t>Born on the 7th of July 1940, Ringo Starr’s real name was Richard Starkey.</a:t>
            </a:r>
          </a:p>
          <a:p>
            <a:endParaRPr lang="en-GB" sz="1600" dirty="0"/>
          </a:p>
          <a:p>
            <a:r>
              <a:rPr lang="en-GB" sz="1600" dirty="0"/>
              <a:t>He played the drums in The Beatles and occasionally sang lead vocals. One of the songs he is most famous for singing is ‘Yellow Submarine’.</a:t>
            </a:r>
          </a:p>
          <a:p>
            <a:endParaRPr lang="en-GB" sz="1600" dirty="0"/>
          </a:p>
          <a:p>
            <a:r>
              <a:rPr lang="en-GB" sz="1600" dirty="0"/>
              <a:t>He was not one of the original Beatles – he was in a band called Rory Storm and the Hurricanes but quit in 1962 to join The Beatles.</a:t>
            </a:r>
          </a:p>
          <a:p>
            <a:endParaRPr lang="en-GB" sz="1600" dirty="0"/>
          </a:p>
          <a:p>
            <a:r>
              <a:rPr lang="en-GB" sz="1600" dirty="0"/>
              <a:t>When The Beatles broke up, he released his own music.  His singles included, ‘It Don't Come Easy’ and US number ones ‘Photograph’ and ‘You're Sixteen’. </a:t>
            </a:r>
          </a:p>
          <a:p>
            <a:endParaRPr lang="en-GB" sz="1600" dirty="0"/>
          </a:p>
          <a:p>
            <a:endParaRPr lang="en-GB" sz="1600" dirty="0"/>
          </a:p>
          <a:p>
            <a:endParaRPr lang="en-GB" sz="1600" dirty="0"/>
          </a:p>
        </p:txBody>
      </p:sp>
      <p:pic>
        <p:nvPicPr>
          <p:cNvPr id="4" name="Picture 3" descr="A close up of text on a black background&#10;&#10;Description automatically generated">
            <a:extLst>
              <a:ext uri="{FF2B5EF4-FFF2-40B4-BE49-F238E27FC236}">
                <a16:creationId xmlns:a16="http://schemas.microsoft.com/office/drawing/2014/main" id="{89558FD1-8781-FC4C-B8CE-9EB4070CC2F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38304" y="3945609"/>
            <a:ext cx="2391279" cy="2363116"/>
          </a:xfrm>
          <a:prstGeom prst="rect">
            <a:avLst/>
          </a:prstGeom>
        </p:spPr>
      </p:pic>
      <p:sp>
        <p:nvSpPr>
          <p:cNvPr id="8" name="Rectangle 7">
            <a:extLst>
              <a:ext uri="{FF2B5EF4-FFF2-40B4-BE49-F238E27FC236}">
                <a16:creationId xmlns:a16="http://schemas.microsoft.com/office/drawing/2014/main" id="{DB93D028-C5F4-9543-9FCC-82683F25F6A1}"/>
              </a:ext>
            </a:extLst>
          </p:cNvPr>
          <p:cNvSpPr/>
          <p:nvPr/>
        </p:nvSpPr>
        <p:spPr>
          <a:xfrm>
            <a:off x="3506790" y="4013955"/>
            <a:ext cx="4964214" cy="2492990"/>
          </a:xfrm>
          <a:prstGeom prst="rect">
            <a:avLst/>
          </a:prstGeom>
        </p:spPr>
        <p:txBody>
          <a:bodyPr wrap="square" lIns="0" tIns="0" rIns="0" bIns="0">
            <a:spAutoFit/>
          </a:bodyPr>
          <a:lstStyle/>
          <a:p>
            <a:r>
              <a:rPr lang="en-GB" sz="1600" dirty="0"/>
              <a:t>Between 1984 and 1986, he was the narrator for the first two series of Thomas the Tank Engine &amp; Friends in the UK.</a:t>
            </a:r>
          </a:p>
          <a:p>
            <a:endParaRPr lang="en-GB" sz="1600" dirty="0"/>
          </a:p>
          <a:p>
            <a:r>
              <a:rPr lang="en-GB" sz="1600" dirty="0"/>
              <a:t>He was knighted in the 2018 New Year Honours List, for his contribution to music.</a:t>
            </a:r>
          </a:p>
          <a:p>
            <a:endParaRPr lang="en-GB" sz="1600" dirty="0"/>
          </a:p>
          <a:p>
            <a:r>
              <a:rPr lang="en-GB" sz="1600" dirty="0"/>
              <a:t>He married twice and has three children, eight grandchildren and one great-grandchild!</a:t>
            </a:r>
            <a:br>
              <a:rPr lang="en-GB" dirty="0"/>
            </a:br>
            <a:endParaRPr lang="en-GB" dirty="0"/>
          </a:p>
        </p:txBody>
      </p:sp>
    </p:spTree>
    <p:extLst>
      <p:ext uri="{BB962C8B-B14F-4D97-AF65-F5344CB8AC3E}">
        <p14:creationId xmlns:p14="http://schemas.microsoft.com/office/powerpoint/2010/main" val="2292004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7030A0"/>
                </a:solidFill>
                <a:latin typeface="+mn-lt"/>
              </a:rPr>
              <a:t>George Harrison</a:t>
            </a:r>
          </a:p>
        </p:txBody>
      </p:sp>
      <p:sp>
        <p:nvSpPr>
          <p:cNvPr id="5" name="Rectangle 4"/>
          <p:cNvSpPr/>
          <p:nvPr/>
        </p:nvSpPr>
        <p:spPr>
          <a:xfrm>
            <a:off x="1008569" y="1562584"/>
            <a:ext cx="3563431" cy="3877985"/>
          </a:xfrm>
          <a:prstGeom prst="rect">
            <a:avLst/>
          </a:prstGeom>
        </p:spPr>
        <p:txBody>
          <a:bodyPr wrap="square" lIns="0" tIns="0" rIns="0" bIns="0">
            <a:spAutoFit/>
          </a:bodyPr>
          <a:lstStyle/>
          <a:p>
            <a:r>
              <a:rPr lang="en-GB" dirty="0"/>
              <a:t>George Harrison was born on the 25</a:t>
            </a:r>
            <a:r>
              <a:rPr lang="en-GB" baseline="30000" dirty="0"/>
              <a:t>th</a:t>
            </a:r>
            <a:r>
              <a:rPr lang="en-GB" dirty="0"/>
              <a:t> of February 1943.</a:t>
            </a:r>
          </a:p>
          <a:p>
            <a:endParaRPr lang="en-GB" dirty="0"/>
          </a:p>
          <a:p>
            <a:r>
              <a:rPr lang="en-GB" dirty="0"/>
              <a:t>He was the lead guitarist of The Beatles but he was also known for music and film production.</a:t>
            </a:r>
          </a:p>
          <a:p>
            <a:endParaRPr lang="en-GB" dirty="0"/>
          </a:p>
          <a:p>
            <a:r>
              <a:rPr lang="en-GB" dirty="0"/>
              <a:t>Although most of the band’s songs were written by Paul McCartney and John Lennon, Harrison did compose some of them, e.g. ‘While My Guitar Gently Weeps’ and ‘Here Comes The Sun’.</a:t>
            </a:r>
            <a:br>
              <a:rPr lang="en-GB" dirty="0"/>
            </a:br>
            <a:endParaRPr lang="en-GB" dirty="0"/>
          </a:p>
        </p:txBody>
      </p:sp>
      <p:pic>
        <p:nvPicPr>
          <p:cNvPr id="4" name="Picture 3" descr="A picture containing drawing&#10;&#10;Description automatically generated">
            <a:extLst>
              <a:ext uri="{FF2B5EF4-FFF2-40B4-BE49-F238E27FC236}">
                <a16:creationId xmlns:a16="http://schemas.microsoft.com/office/drawing/2014/main" id="{DCBB976E-331C-C94D-A845-82EBB6681D7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087882" y="1712069"/>
            <a:ext cx="4336981" cy="4475698"/>
          </a:xfrm>
          <a:prstGeom prst="rect">
            <a:avLst/>
          </a:prstGeom>
        </p:spPr>
      </p:pic>
    </p:spTree>
    <p:extLst>
      <p:ext uri="{BB962C8B-B14F-4D97-AF65-F5344CB8AC3E}">
        <p14:creationId xmlns:p14="http://schemas.microsoft.com/office/powerpoint/2010/main" val="406757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7030A0"/>
                </a:solidFill>
                <a:latin typeface="+mn-lt"/>
              </a:rPr>
              <a:t>George Harrison</a:t>
            </a:r>
          </a:p>
        </p:txBody>
      </p:sp>
      <p:sp>
        <p:nvSpPr>
          <p:cNvPr id="5" name="Rectangle 4"/>
          <p:cNvSpPr/>
          <p:nvPr/>
        </p:nvSpPr>
        <p:spPr>
          <a:xfrm>
            <a:off x="1057446" y="1473201"/>
            <a:ext cx="7029107" cy="4154984"/>
          </a:xfrm>
          <a:prstGeom prst="rect">
            <a:avLst/>
          </a:prstGeom>
        </p:spPr>
        <p:txBody>
          <a:bodyPr wrap="square" lIns="0" tIns="0" rIns="0" bIns="0">
            <a:spAutoFit/>
          </a:bodyPr>
          <a:lstStyle/>
          <a:p>
            <a:r>
              <a:rPr lang="en-GB" dirty="0"/>
              <a:t>After The Beatles, he continued to work in the music industry, releasing singles and albums as a solo performer and collaborating with other famous musicians, including Eric Clapton and Bob Dylan.</a:t>
            </a:r>
          </a:p>
          <a:p>
            <a:endParaRPr lang="en-GB" dirty="0"/>
          </a:p>
          <a:p>
            <a:r>
              <a:rPr lang="en-GB" dirty="0"/>
              <a:t>He was asked by Ravi Shankar (a famous Indian musician), to raise awareness about a war in Bangladesh. In 1971, he helped organise a pair of benefit concerts, referred to as ‘The Concert for Bangladesh’.  He, together with many other musicians, performed at these live concerts.  They helped provide food for the refugees of the war.</a:t>
            </a:r>
          </a:p>
          <a:p>
            <a:endParaRPr lang="en-GB" dirty="0"/>
          </a:p>
          <a:p>
            <a:r>
              <a:rPr lang="en-GB" dirty="0"/>
              <a:t>He died from cancer in 2001. </a:t>
            </a:r>
          </a:p>
          <a:p>
            <a:endParaRPr lang="en-GB" dirty="0"/>
          </a:p>
          <a:p>
            <a:r>
              <a:rPr lang="en-GB" dirty="0"/>
              <a:t>A year after he died, a ‘Concert for George’ was held in his memory. All the profits went to charity.</a:t>
            </a:r>
          </a:p>
        </p:txBody>
      </p:sp>
    </p:spTree>
    <p:extLst>
      <p:ext uri="{BB962C8B-B14F-4D97-AF65-F5344CB8AC3E}">
        <p14:creationId xmlns:p14="http://schemas.microsoft.com/office/powerpoint/2010/main" val="366711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61962" y="351118"/>
            <a:ext cx="8220075" cy="994306"/>
          </a:xfrm>
        </p:spPr>
        <p:txBody>
          <a:bodyPr/>
          <a:lstStyle/>
          <a:p>
            <a:r>
              <a:rPr lang="en-GB" sz="3600" dirty="0">
                <a:solidFill>
                  <a:srgbClr val="7030A0"/>
                </a:solidFill>
                <a:latin typeface="+mn-lt"/>
              </a:rPr>
              <a:t>The Creation of The Beatles</a:t>
            </a:r>
          </a:p>
        </p:txBody>
      </p:sp>
      <p:sp>
        <p:nvSpPr>
          <p:cNvPr id="5" name="Rectangle 4"/>
          <p:cNvSpPr/>
          <p:nvPr/>
        </p:nvSpPr>
        <p:spPr>
          <a:xfrm>
            <a:off x="654908" y="2295320"/>
            <a:ext cx="7949342" cy="3939540"/>
          </a:xfrm>
          <a:prstGeom prst="rect">
            <a:avLst/>
          </a:prstGeom>
        </p:spPr>
        <p:txBody>
          <a:bodyPr wrap="square" lIns="0" tIns="0" rIns="0" bIns="0">
            <a:spAutoFit/>
          </a:bodyPr>
          <a:lstStyle/>
          <a:p>
            <a:r>
              <a:rPr lang="en-GB" sz="1600" dirty="0"/>
              <a:t>In 1957, Paul McCartney and John Lennon first met and Paul joined John’s band – The Quarrymen.</a:t>
            </a:r>
          </a:p>
          <a:p>
            <a:endParaRPr lang="en-GB" sz="1600" dirty="0"/>
          </a:p>
          <a:p>
            <a:r>
              <a:rPr lang="en-GB" sz="1600" dirty="0"/>
              <a:t>Almost a year </a:t>
            </a:r>
            <a:r>
              <a:rPr lang="en-GB" sz="1600" dirty="0" err="1"/>
              <a:t>later,George</a:t>
            </a:r>
            <a:r>
              <a:rPr lang="en-GB" sz="1600" dirty="0"/>
              <a:t> Harrison also joined John’s band.</a:t>
            </a:r>
          </a:p>
          <a:p>
            <a:endParaRPr lang="en-GB" sz="1600" dirty="0"/>
          </a:p>
          <a:p>
            <a:r>
              <a:rPr lang="en-GB" sz="1600" dirty="0"/>
              <a:t>In 1960, John’s friend Stuart Sutcliffe joined The Quarrymen. Following this, the name of the band was changed several times. Band names included, The </a:t>
            </a:r>
            <a:r>
              <a:rPr lang="en-GB" sz="1600" dirty="0" err="1"/>
              <a:t>Beatals</a:t>
            </a:r>
            <a:r>
              <a:rPr lang="en-GB" sz="1600" dirty="0"/>
              <a:t> and the Silver Beetles. They finally became The Beatles only eight months later and Pete Best became their drummer.</a:t>
            </a:r>
          </a:p>
          <a:p>
            <a:endParaRPr lang="en-GB" sz="1600" dirty="0"/>
          </a:p>
          <a:p>
            <a:r>
              <a:rPr lang="en-GB" sz="1600" dirty="0"/>
              <a:t>In 1961, the band started playing gigs in Liverpool at the Cavern Club.  In July that year, Stuart Sutcliffe quit the band.</a:t>
            </a:r>
          </a:p>
          <a:p>
            <a:endParaRPr lang="en-GB" sz="1600" dirty="0"/>
          </a:p>
          <a:p>
            <a:r>
              <a:rPr lang="en-GB" sz="1600" dirty="0"/>
              <a:t>In 1962, Ringo Starr replaced Pete Best as the band’s drummer. This was the final line-up of The Beatles and they started recording their music. That year, they recorded and released their first single ‘Love Me Do’, which reached number 17 in the charts.</a:t>
            </a:r>
          </a:p>
        </p:txBody>
      </p:sp>
      <p:pic>
        <p:nvPicPr>
          <p:cNvPr id="4" name="Picture 3" descr="A person wearing a suit and tie&#10;&#10;Description automatically generated">
            <a:extLst>
              <a:ext uri="{FF2B5EF4-FFF2-40B4-BE49-F238E27FC236}">
                <a16:creationId xmlns:a16="http://schemas.microsoft.com/office/drawing/2014/main" id="{48FE23D3-6DC5-FD4A-A7F9-03E4C30A392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67038" y="1069343"/>
            <a:ext cx="1250484" cy="1094174"/>
          </a:xfrm>
          <a:prstGeom prst="rect">
            <a:avLst/>
          </a:prstGeom>
        </p:spPr>
      </p:pic>
      <p:pic>
        <p:nvPicPr>
          <p:cNvPr id="7" name="Picture 6" descr="A person wearing a suit and tie&#10;&#10;Description automatically generated">
            <a:extLst>
              <a:ext uri="{FF2B5EF4-FFF2-40B4-BE49-F238E27FC236}">
                <a16:creationId xmlns:a16="http://schemas.microsoft.com/office/drawing/2014/main" id="{B5BE28CE-D156-4841-ACFF-1ADD050D6E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21438" y="1092925"/>
            <a:ext cx="1177568" cy="1054114"/>
          </a:xfrm>
          <a:prstGeom prst="rect">
            <a:avLst/>
          </a:prstGeom>
        </p:spPr>
      </p:pic>
      <p:pic>
        <p:nvPicPr>
          <p:cNvPr id="9" name="Picture 8" descr="A picture containing shirt&#10;&#10;Description automatically generated">
            <a:extLst>
              <a:ext uri="{FF2B5EF4-FFF2-40B4-BE49-F238E27FC236}">
                <a16:creationId xmlns:a16="http://schemas.microsoft.com/office/drawing/2014/main" id="{FCEB55A1-07DC-F245-872C-5537B9D70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44996" y="1078548"/>
            <a:ext cx="1348141" cy="1084969"/>
          </a:xfrm>
          <a:prstGeom prst="rect">
            <a:avLst/>
          </a:prstGeom>
        </p:spPr>
      </p:pic>
      <p:pic>
        <p:nvPicPr>
          <p:cNvPr id="11" name="Picture 10" descr="A close up of a womans face&#10;&#10;Description automatically generated">
            <a:extLst>
              <a:ext uri="{FF2B5EF4-FFF2-40B4-BE49-F238E27FC236}">
                <a16:creationId xmlns:a16="http://schemas.microsoft.com/office/drawing/2014/main" id="{917F7271-7F0C-204B-BBED-7F8F8D304AA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95290" y="1069343"/>
            <a:ext cx="1177567" cy="1037968"/>
          </a:xfrm>
          <a:prstGeom prst="rect">
            <a:avLst/>
          </a:prstGeom>
        </p:spPr>
      </p:pic>
    </p:spTree>
    <p:extLst>
      <p:ext uri="{BB962C8B-B14F-4D97-AF65-F5344CB8AC3E}">
        <p14:creationId xmlns:p14="http://schemas.microsoft.com/office/powerpoint/2010/main" val="2300177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7" y="281028"/>
            <a:ext cx="8220075" cy="994306"/>
          </a:xfrm>
        </p:spPr>
        <p:txBody>
          <a:bodyPr/>
          <a:lstStyle/>
          <a:p>
            <a:r>
              <a:rPr lang="en-GB" sz="3600" dirty="0">
                <a:solidFill>
                  <a:srgbClr val="7030A0"/>
                </a:solidFill>
                <a:latin typeface="+mn-lt"/>
              </a:rPr>
              <a:t>Fame</a:t>
            </a:r>
          </a:p>
        </p:txBody>
      </p:sp>
      <p:sp>
        <p:nvSpPr>
          <p:cNvPr id="5" name="Rectangle 4"/>
          <p:cNvSpPr/>
          <p:nvPr/>
        </p:nvSpPr>
        <p:spPr>
          <a:xfrm>
            <a:off x="750884" y="1176401"/>
            <a:ext cx="7632700" cy="2769989"/>
          </a:xfrm>
          <a:prstGeom prst="rect">
            <a:avLst/>
          </a:prstGeom>
        </p:spPr>
        <p:txBody>
          <a:bodyPr wrap="square" lIns="0" tIns="0" rIns="0" bIns="0">
            <a:spAutoFit/>
          </a:bodyPr>
          <a:lstStyle/>
          <a:p>
            <a:r>
              <a:rPr lang="en-GB" dirty="0"/>
              <a:t>It was at this point that The Beatles shot to stardom. Released in January 1963, ‘Please Please Me’ became their first number one single and their album of the same name was at the top of the charts for six months. They released two albums in total this year, which solidified their fame in the UK.</a:t>
            </a:r>
          </a:p>
          <a:p>
            <a:endParaRPr lang="en-GB" dirty="0"/>
          </a:p>
          <a:p>
            <a:r>
              <a:rPr lang="en-GB" dirty="0"/>
              <a:t>Soon, The Beatles became internationally famous. In 1964, when they visited America for the first time, their first television performance was watched by around 73 million people. Their first film, ‘A Hard Day’s Night’, premiered in London in the summer.</a:t>
            </a:r>
          </a:p>
        </p:txBody>
      </p:sp>
      <p:sp>
        <p:nvSpPr>
          <p:cNvPr id="2" name="Rectangle 1">
            <a:extLst>
              <a:ext uri="{FF2B5EF4-FFF2-40B4-BE49-F238E27FC236}">
                <a16:creationId xmlns:a16="http://schemas.microsoft.com/office/drawing/2014/main" id="{1A41369D-DE9A-0346-8E2B-03AC106665B4}"/>
              </a:ext>
            </a:extLst>
          </p:cNvPr>
          <p:cNvSpPr/>
          <p:nvPr/>
        </p:nvSpPr>
        <p:spPr>
          <a:xfrm>
            <a:off x="646988" y="4339426"/>
            <a:ext cx="3920247" cy="1477328"/>
          </a:xfrm>
          <a:prstGeom prst="rect">
            <a:avLst/>
          </a:prstGeom>
        </p:spPr>
        <p:txBody>
          <a:bodyPr wrap="square">
            <a:spAutoFit/>
          </a:bodyPr>
          <a:lstStyle/>
          <a:p>
            <a:r>
              <a:rPr lang="en-GB" dirty="0"/>
              <a:t>In 1965, The Beatles held an outdoor concert in New York, which broke records due to the size of their audience – around 55,000 people attended!</a:t>
            </a:r>
          </a:p>
        </p:txBody>
      </p:sp>
      <p:pic>
        <p:nvPicPr>
          <p:cNvPr id="6" name="Picture 5" descr="A group of people standing in front of a crowd posing for the camera&#10;&#10;Description automatically generated">
            <a:extLst>
              <a:ext uri="{FF2B5EF4-FFF2-40B4-BE49-F238E27FC236}">
                <a16:creationId xmlns:a16="http://schemas.microsoft.com/office/drawing/2014/main" id="{D34D5B76-4421-FC4B-8A0B-8D78448FBE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627293" y="3847457"/>
            <a:ext cx="3797570" cy="2319880"/>
          </a:xfrm>
          <a:prstGeom prst="rect">
            <a:avLst/>
          </a:prstGeom>
        </p:spPr>
      </p:pic>
      <p:sp>
        <p:nvSpPr>
          <p:cNvPr id="8" name="TextBox 21">
            <a:extLst>
              <a:ext uri="{FF2B5EF4-FFF2-40B4-BE49-F238E27FC236}">
                <a16:creationId xmlns:a16="http://schemas.microsoft.com/office/drawing/2014/main" id="{B0DD0AEB-E395-D749-ABC0-422896A5075B}"/>
              </a:ext>
            </a:extLst>
          </p:cNvPr>
          <p:cNvSpPr txBox="1">
            <a:spLocks noChangeArrowheads="1"/>
          </p:cNvSpPr>
          <p:nvPr/>
        </p:nvSpPr>
        <p:spPr bwMode="auto">
          <a:xfrm>
            <a:off x="4859953" y="6211154"/>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The Beatles in America</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sz="500" b="1" dirty="0">
                <a:latin typeface="Roboto" panose="02000000000000000000" pitchFamily="2" charset="0"/>
                <a:ea typeface="Roboto" panose="02000000000000000000" pitchFamily="2" charset="0"/>
              </a:rPr>
              <a:t>United Press </a:t>
            </a:r>
            <a:r>
              <a:rPr lang="en-GB" sz="500" b="1" dirty="0" err="1">
                <a:latin typeface="Roboto" panose="02000000000000000000" pitchFamily="2" charset="0"/>
                <a:ea typeface="Roboto" panose="02000000000000000000" pitchFamily="2" charset="0"/>
              </a:rPr>
              <a:t>Internationa</a:t>
            </a:r>
            <a:r>
              <a:rPr lang="en-GB" altLang="en-US" sz="500" b="1" dirty="0" err="1">
                <a:latin typeface="Roboto" panose="02000000000000000000" pitchFamily="2" charset="0"/>
                <a:ea typeface="Roboto" panose="02000000000000000000" pitchFamily="2" charset="0"/>
                <a:cs typeface="Arial" panose="020B0604020202020204" pitchFamily="34" charset="0"/>
              </a:rPr>
              <a:t>is</a:t>
            </a:r>
            <a:r>
              <a:rPr lang="en-GB" altLang="en-US" sz="500" b="1" dirty="0">
                <a:latin typeface="Roboto" panose="02000000000000000000" pitchFamily="2" charset="0"/>
                <a:ea typeface="Roboto" panose="02000000000000000000" pitchFamily="2" charset="0"/>
                <a:cs typeface="Arial" panose="020B0604020202020204" pitchFamily="34" charset="0"/>
              </a:rPr>
              <a:t> </a:t>
            </a:r>
            <a:r>
              <a:rPr lang="en-GB" altLang="en-US" sz="500" dirty="0">
                <a:latin typeface="Roboto" panose="02000000000000000000" pitchFamily="2" charset="0"/>
                <a:ea typeface="Roboto" panose="02000000000000000000" pitchFamily="2" charset="0"/>
                <a:cs typeface="Arial" panose="020B0604020202020204" pitchFamily="34" charset="0"/>
              </a:rPr>
              <a:t>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29527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61961" y="268022"/>
            <a:ext cx="8220075" cy="994306"/>
          </a:xfrm>
        </p:spPr>
        <p:txBody>
          <a:bodyPr/>
          <a:lstStyle/>
          <a:p>
            <a:r>
              <a:rPr lang="en-GB" sz="3600" dirty="0">
                <a:solidFill>
                  <a:srgbClr val="7030A0"/>
                </a:solidFill>
                <a:latin typeface="+mn-lt"/>
              </a:rPr>
              <a:t>Films</a:t>
            </a:r>
          </a:p>
        </p:txBody>
      </p:sp>
      <p:sp>
        <p:nvSpPr>
          <p:cNvPr id="5" name="Rectangle 4"/>
          <p:cNvSpPr/>
          <p:nvPr/>
        </p:nvSpPr>
        <p:spPr>
          <a:xfrm>
            <a:off x="792163" y="1612540"/>
            <a:ext cx="7632700" cy="4678204"/>
          </a:xfrm>
          <a:prstGeom prst="rect">
            <a:avLst/>
          </a:prstGeom>
        </p:spPr>
        <p:txBody>
          <a:bodyPr wrap="square" lIns="0" tIns="0" rIns="0" bIns="0">
            <a:spAutoFit/>
          </a:bodyPr>
          <a:lstStyle/>
          <a:p>
            <a:r>
              <a:rPr lang="en-GB" sz="1600" b="1" dirty="0">
                <a:solidFill>
                  <a:schemeClr val="accent5">
                    <a:lumMod val="75000"/>
                  </a:schemeClr>
                </a:solidFill>
              </a:rPr>
              <a:t>A Hard Day’s Night</a:t>
            </a:r>
            <a:r>
              <a:rPr lang="en-GB" sz="1600" dirty="0">
                <a:solidFill>
                  <a:schemeClr val="accent5">
                    <a:lumMod val="75000"/>
                  </a:schemeClr>
                </a:solidFill>
              </a:rPr>
              <a:t> </a:t>
            </a:r>
            <a:r>
              <a:rPr lang="en-GB" sz="1600" dirty="0"/>
              <a:t>is about the fans and Beatlemania.</a:t>
            </a:r>
          </a:p>
          <a:p>
            <a:endParaRPr lang="en-GB" sz="1600" dirty="0"/>
          </a:p>
          <a:p>
            <a:r>
              <a:rPr lang="en-GB" sz="1600" b="1" dirty="0">
                <a:solidFill>
                  <a:schemeClr val="accent1"/>
                </a:solidFill>
              </a:rPr>
              <a:t>Help!</a:t>
            </a:r>
            <a:r>
              <a:rPr lang="en-GB" sz="1600" dirty="0">
                <a:solidFill>
                  <a:schemeClr val="accent1"/>
                </a:solidFill>
              </a:rPr>
              <a:t> </a:t>
            </a:r>
            <a:r>
              <a:rPr lang="en-GB" sz="1600" dirty="0"/>
              <a:t>is a comedy-adventure film, which shows the band trying to record a new album, whilst protecting Ringo Starr from people who are chasing him (including some mad scientists).</a:t>
            </a:r>
          </a:p>
          <a:p>
            <a:endParaRPr lang="en-GB" sz="1600" dirty="0"/>
          </a:p>
          <a:p>
            <a:r>
              <a:rPr lang="en-GB" sz="1600" b="1" dirty="0">
                <a:solidFill>
                  <a:schemeClr val="accent2"/>
                </a:solidFill>
              </a:rPr>
              <a:t>Magical Mystery Tour</a:t>
            </a:r>
            <a:r>
              <a:rPr lang="en-GB" sz="1600" dirty="0">
                <a:solidFill>
                  <a:schemeClr val="accent2"/>
                </a:solidFill>
              </a:rPr>
              <a:t> </a:t>
            </a:r>
            <a:r>
              <a:rPr lang="en-GB" sz="1600" dirty="0"/>
              <a:t>is a surreal adventure about the band going on a coach tour and experiencing strange events caused by magicians.</a:t>
            </a:r>
          </a:p>
          <a:p>
            <a:endParaRPr lang="en-GB" sz="1600" dirty="0"/>
          </a:p>
          <a:p>
            <a:r>
              <a:rPr lang="en-GB" sz="1600" b="1" dirty="0">
                <a:solidFill>
                  <a:schemeClr val="accent3"/>
                </a:solidFill>
              </a:rPr>
              <a:t>Yellow Submarine</a:t>
            </a:r>
            <a:r>
              <a:rPr lang="en-GB" sz="1600" dirty="0">
                <a:solidFill>
                  <a:schemeClr val="accent3"/>
                </a:solidFill>
              </a:rPr>
              <a:t> </a:t>
            </a:r>
            <a:r>
              <a:rPr lang="en-GB" sz="1600" dirty="0"/>
              <a:t>is an animated fantasy, set in a land called </a:t>
            </a:r>
            <a:r>
              <a:rPr lang="en-GB" sz="1600" dirty="0" err="1"/>
              <a:t>Pepperland</a:t>
            </a:r>
            <a:r>
              <a:rPr lang="en-GB" sz="1600" dirty="0"/>
              <a:t>, where The Beatles (the heroes of the story) protect the land from the Blue Meanies, who are trying to conquer it.</a:t>
            </a:r>
          </a:p>
          <a:p>
            <a:endParaRPr lang="en-GB" sz="1600" dirty="0"/>
          </a:p>
          <a:p>
            <a:r>
              <a:rPr lang="en-GB" sz="1600" b="1" dirty="0">
                <a:solidFill>
                  <a:schemeClr val="accent4"/>
                </a:solidFill>
              </a:rPr>
              <a:t>Let It Be</a:t>
            </a:r>
            <a:r>
              <a:rPr lang="en-GB" sz="1600" dirty="0">
                <a:solidFill>
                  <a:schemeClr val="accent4"/>
                </a:solidFill>
              </a:rPr>
              <a:t> </a:t>
            </a:r>
            <a:r>
              <a:rPr lang="en-GB" sz="1600" dirty="0"/>
              <a:t>is a documentary film about the band </a:t>
            </a:r>
          </a:p>
          <a:p>
            <a:r>
              <a:rPr lang="en-GB" sz="1600" dirty="0"/>
              <a:t>rehearsing their songs and playing to live </a:t>
            </a:r>
          </a:p>
          <a:p>
            <a:r>
              <a:rPr lang="en-GB" sz="1600" dirty="0"/>
              <a:t>audiences.</a:t>
            </a:r>
          </a:p>
          <a:p>
            <a:endParaRPr lang="en-GB" sz="1600" dirty="0"/>
          </a:p>
          <a:p>
            <a:r>
              <a:rPr lang="en-GB" sz="1600" dirty="0"/>
              <a:t>Each of these films also had an album </a:t>
            </a:r>
          </a:p>
          <a:p>
            <a:r>
              <a:rPr lang="en-GB" sz="1600" dirty="0"/>
              <a:t>released to go alongside them.</a:t>
            </a:r>
            <a:endParaRPr lang="en-GB" dirty="0"/>
          </a:p>
        </p:txBody>
      </p:sp>
      <p:sp>
        <p:nvSpPr>
          <p:cNvPr id="2" name="Rectangle 1">
            <a:extLst>
              <a:ext uri="{FF2B5EF4-FFF2-40B4-BE49-F238E27FC236}">
                <a16:creationId xmlns:a16="http://schemas.microsoft.com/office/drawing/2014/main" id="{72154127-6558-A244-81E0-5D1DA34A667E}"/>
              </a:ext>
            </a:extLst>
          </p:cNvPr>
          <p:cNvSpPr/>
          <p:nvPr/>
        </p:nvSpPr>
        <p:spPr>
          <a:xfrm>
            <a:off x="755648" y="969940"/>
            <a:ext cx="7632700" cy="584775"/>
          </a:xfrm>
          <a:prstGeom prst="rect">
            <a:avLst/>
          </a:prstGeom>
        </p:spPr>
        <p:txBody>
          <a:bodyPr wrap="square">
            <a:spAutoFit/>
          </a:bodyPr>
          <a:lstStyle/>
          <a:p>
            <a:r>
              <a:rPr lang="en-GB" sz="1600" dirty="0"/>
              <a:t>As if being in one of the world’s most famous bands wasn’t enough, The Beatles also made five films!</a:t>
            </a:r>
          </a:p>
        </p:txBody>
      </p:sp>
      <p:pic>
        <p:nvPicPr>
          <p:cNvPr id="4" name="Picture 3" descr="A close up of a logo&#10;&#10;Description automatically generated">
            <a:extLst>
              <a:ext uri="{FF2B5EF4-FFF2-40B4-BE49-F238E27FC236}">
                <a16:creationId xmlns:a16="http://schemas.microsoft.com/office/drawing/2014/main" id="{972F916D-CED6-DB46-BFC6-467E1B670A9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34986" y="3873990"/>
            <a:ext cx="3912243" cy="2766966"/>
          </a:xfrm>
          <a:prstGeom prst="rect">
            <a:avLst/>
          </a:prstGeom>
        </p:spPr>
      </p:pic>
    </p:spTree>
    <p:extLst>
      <p:ext uri="{BB962C8B-B14F-4D97-AF65-F5344CB8AC3E}">
        <p14:creationId xmlns:p14="http://schemas.microsoft.com/office/powerpoint/2010/main" val="2499645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12" end="12"/>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61962" y="549275"/>
            <a:ext cx="8220075" cy="994306"/>
          </a:xfrm>
        </p:spPr>
        <p:txBody>
          <a:bodyPr/>
          <a:lstStyle/>
          <a:p>
            <a:r>
              <a:rPr lang="en-GB" sz="3600" dirty="0">
                <a:solidFill>
                  <a:srgbClr val="7030A0"/>
                </a:solidFill>
                <a:latin typeface="+mn-lt"/>
              </a:rPr>
              <a:t>Beatlemania</a:t>
            </a:r>
          </a:p>
        </p:txBody>
      </p:sp>
      <p:sp>
        <p:nvSpPr>
          <p:cNvPr id="5" name="Rectangle 4"/>
          <p:cNvSpPr/>
          <p:nvPr/>
        </p:nvSpPr>
        <p:spPr>
          <a:xfrm>
            <a:off x="792163" y="1767006"/>
            <a:ext cx="7632700" cy="3600986"/>
          </a:xfrm>
          <a:prstGeom prst="rect">
            <a:avLst/>
          </a:prstGeom>
        </p:spPr>
        <p:txBody>
          <a:bodyPr wrap="square" lIns="0" tIns="0" rIns="0" bIns="0">
            <a:spAutoFit/>
          </a:bodyPr>
          <a:lstStyle/>
          <a:p>
            <a:r>
              <a:rPr lang="en-GB" dirty="0"/>
              <a:t>The band rapidly become extremely famous around the world. The press (newspapers, radio and television) called The Beatles’ fame ‘Beatlemania’.  </a:t>
            </a:r>
          </a:p>
          <a:p>
            <a:br>
              <a:rPr lang="en-GB" dirty="0"/>
            </a:br>
            <a:r>
              <a:rPr lang="en-GB" dirty="0"/>
              <a:t>They became so famous that they began to travel by armoured car to protect themselves from excited fans.</a:t>
            </a:r>
          </a:p>
          <a:p>
            <a:endParaRPr lang="en-GB" dirty="0"/>
          </a:p>
          <a:p>
            <a:r>
              <a:rPr lang="en-GB" dirty="0"/>
              <a:t>Their fame also started to cause problems in some live concerts, where the screams of their fans were so loud that their songs couldn’t be heard over them! </a:t>
            </a:r>
          </a:p>
          <a:p>
            <a:endParaRPr lang="en-GB" dirty="0"/>
          </a:p>
          <a:p>
            <a:r>
              <a:rPr lang="en-GB" dirty="0"/>
              <a:t>During their last few years together as a band, </a:t>
            </a:r>
          </a:p>
          <a:p>
            <a:r>
              <a:rPr lang="en-GB" dirty="0"/>
              <a:t>the group stopped touring.</a:t>
            </a:r>
          </a:p>
          <a:p>
            <a:endParaRPr lang="en-GB" dirty="0"/>
          </a:p>
        </p:txBody>
      </p:sp>
      <p:pic>
        <p:nvPicPr>
          <p:cNvPr id="4" name="Picture 3">
            <a:extLst>
              <a:ext uri="{FF2B5EF4-FFF2-40B4-BE49-F238E27FC236}">
                <a16:creationId xmlns:a16="http://schemas.microsoft.com/office/drawing/2014/main" id="{F6870A8B-F6BB-3343-89E8-13C53DB698F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14890" y="4078401"/>
            <a:ext cx="2090973" cy="2025183"/>
          </a:xfrm>
          <a:prstGeom prst="rect">
            <a:avLst/>
          </a:prstGeom>
        </p:spPr>
      </p:pic>
    </p:spTree>
    <p:extLst>
      <p:ext uri="{BB962C8B-B14F-4D97-AF65-F5344CB8AC3E}">
        <p14:creationId xmlns:p14="http://schemas.microsoft.com/office/powerpoint/2010/main" val="1598019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61962" y="549275"/>
            <a:ext cx="8220075" cy="994306"/>
          </a:xfrm>
        </p:spPr>
        <p:txBody>
          <a:bodyPr/>
          <a:lstStyle/>
          <a:p>
            <a:r>
              <a:rPr lang="en-GB" sz="3600" dirty="0">
                <a:solidFill>
                  <a:srgbClr val="7030A0"/>
                </a:solidFill>
                <a:latin typeface="+mn-lt"/>
              </a:rPr>
              <a:t>Life After The Beatles</a:t>
            </a:r>
          </a:p>
        </p:txBody>
      </p:sp>
      <p:sp>
        <p:nvSpPr>
          <p:cNvPr id="5" name="Rectangle 4"/>
          <p:cNvSpPr/>
          <p:nvPr/>
        </p:nvSpPr>
        <p:spPr>
          <a:xfrm>
            <a:off x="755649" y="1543581"/>
            <a:ext cx="7632700" cy="1938992"/>
          </a:xfrm>
          <a:prstGeom prst="rect">
            <a:avLst/>
          </a:prstGeom>
        </p:spPr>
        <p:txBody>
          <a:bodyPr wrap="square" lIns="0" tIns="0" rIns="0" bIns="0">
            <a:spAutoFit/>
          </a:bodyPr>
          <a:lstStyle/>
          <a:p>
            <a:r>
              <a:rPr lang="en-GB" dirty="0"/>
              <a:t>Members of the Beatles began to pursue their own interests outside of the band and in 1970, a statement made by Paul McCartney was thought by many to show the band had split (although the dissolution was not formalised until the end of 1974).</a:t>
            </a:r>
          </a:p>
          <a:p>
            <a:endParaRPr lang="en-GB" dirty="0"/>
          </a:p>
          <a:p>
            <a:r>
              <a:rPr lang="en-GB" dirty="0"/>
              <a:t>Each band member went on to have great success after the Beatles.</a:t>
            </a:r>
          </a:p>
          <a:p>
            <a:endParaRPr lang="en-GB" dirty="0"/>
          </a:p>
        </p:txBody>
      </p:sp>
      <p:pic>
        <p:nvPicPr>
          <p:cNvPr id="4" name="Picture 3" descr="A picture containing indoor, table, room, desk&#10;&#10;Description automatically generated">
            <a:extLst>
              <a:ext uri="{FF2B5EF4-FFF2-40B4-BE49-F238E27FC236}">
                <a16:creationId xmlns:a16="http://schemas.microsoft.com/office/drawing/2014/main" id="{543BAC28-BB5D-FD45-BD4C-6DFEDB8F7C4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439278" y="3429000"/>
            <a:ext cx="4265444" cy="2721234"/>
          </a:xfrm>
          <a:prstGeom prst="rect">
            <a:avLst/>
          </a:prstGeom>
        </p:spPr>
      </p:pic>
    </p:spTree>
    <p:extLst>
      <p:ext uri="{BB962C8B-B14F-4D97-AF65-F5344CB8AC3E}">
        <p14:creationId xmlns:p14="http://schemas.microsoft.com/office/powerpoint/2010/main" val="193575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7030A0"/>
                </a:solidFill>
                <a:latin typeface="+mn-lt"/>
              </a:rPr>
              <a:t>Famous Songs</a:t>
            </a:r>
          </a:p>
        </p:txBody>
      </p:sp>
      <p:sp>
        <p:nvSpPr>
          <p:cNvPr id="5" name="Rectangle 4"/>
          <p:cNvSpPr/>
          <p:nvPr/>
        </p:nvSpPr>
        <p:spPr>
          <a:xfrm>
            <a:off x="755650" y="1513946"/>
            <a:ext cx="7632700" cy="3600986"/>
          </a:xfrm>
          <a:prstGeom prst="rect">
            <a:avLst/>
          </a:prstGeom>
        </p:spPr>
        <p:txBody>
          <a:bodyPr wrap="square" lIns="0" tIns="0" rIns="0" bIns="0">
            <a:spAutoFit/>
          </a:bodyPr>
          <a:lstStyle/>
          <a:p>
            <a:r>
              <a:rPr lang="en-GB" dirty="0"/>
              <a:t>Between 1962 and 1970, 214 songs were recorded by The Beatles.</a:t>
            </a:r>
          </a:p>
          <a:p>
            <a:r>
              <a:rPr lang="en-GB" dirty="0"/>
              <a:t>They are currently the only group to have 20 songs become number one hits in the US.</a:t>
            </a:r>
          </a:p>
          <a:p>
            <a:endParaRPr lang="en-GB" dirty="0"/>
          </a:p>
          <a:p>
            <a:endParaRPr lang="en-GB" dirty="0"/>
          </a:p>
          <a:p>
            <a:r>
              <a:rPr lang="en-GB" b="1" dirty="0">
                <a:latin typeface="Twinkl SemiBold" pitchFamily="2" charset="77"/>
              </a:rPr>
              <a:t>Famous songs include: </a:t>
            </a:r>
          </a:p>
          <a:p>
            <a:r>
              <a:rPr lang="en-GB" dirty="0"/>
              <a:t>All You Need Is Love</a:t>
            </a:r>
          </a:p>
          <a:p>
            <a:r>
              <a:rPr lang="en-GB" dirty="0"/>
              <a:t>A Hard Day's Night</a:t>
            </a:r>
          </a:p>
          <a:p>
            <a:r>
              <a:rPr lang="en-GB" dirty="0"/>
              <a:t>Help!</a:t>
            </a:r>
          </a:p>
          <a:p>
            <a:r>
              <a:rPr lang="en-GB" dirty="0"/>
              <a:t>Yesterday</a:t>
            </a:r>
          </a:p>
          <a:p>
            <a:r>
              <a:rPr lang="en-GB" dirty="0"/>
              <a:t>Hey Jude</a:t>
            </a:r>
          </a:p>
          <a:p>
            <a:r>
              <a:rPr lang="en-GB" dirty="0"/>
              <a:t>With a Little Help from My Friends</a:t>
            </a:r>
          </a:p>
          <a:p>
            <a:r>
              <a:rPr lang="en-GB" dirty="0"/>
              <a:t>Day Tripper</a:t>
            </a:r>
          </a:p>
        </p:txBody>
      </p:sp>
      <p:pic>
        <p:nvPicPr>
          <p:cNvPr id="4" name="Picture 3">
            <a:extLst>
              <a:ext uri="{FF2B5EF4-FFF2-40B4-BE49-F238E27FC236}">
                <a16:creationId xmlns:a16="http://schemas.microsoft.com/office/drawing/2014/main" id="{601C7934-9F52-C14D-A7D6-AE2E4DB5EC8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08644" y="2301251"/>
            <a:ext cx="4095606" cy="3042803"/>
          </a:xfrm>
          <a:prstGeom prst="rect">
            <a:avLst/>
          </a:prstGeom>
        </p:spPr>
      </p:pic>
      <p:sp>
        <p:nvSpPr>
          <p:cNvPr id="7" name="TextBox 21">
            <a:extLst>
              <a:ext uri="{FF2B5EF4-FFF2-40B4-BE49-F238E27FC236}">
                <a16:creationId xmlns:a16="http://schemas.microsoft.com/office/drawing/2014/main" id="{ACA38BFC-296B-1247-A113-754B570F798D}"/>
              </a:ext>
            </a:extLst>
          </p:cNvPr>
          <p:cNvSpPr txBox="1">
            <a:spLocks noChangeArrowheads="1"/>
          </p:cNvSpPr>
          <p:nvPr/>
        </p:nvSpPr>
        <p:spPr bwMode="auto">
          <a:xfrm>
            <a:off x="4859953" y="5344054"/>
            <a:ext cx="3564910" cy="20612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sz="500" b="1" dirty="0">
                <a:latin typeface="Roboto" panose="02000000000000000000" pitchFamily="2" charset="0"/>
                <a:ea typeface="Roboto" panose="02000000000000000000" pitchFamily="2" charset="0"/>
              </a:rPr>
              <a:t>The Beatles in </a:t>
            </a:r>
            <a:r>
              <a:rPr lang="en-GB" sz="500" b="1" dirty="0" err="1">
                <a:latin typeface="Roboto" panose="02000000000000000000" pitchFamily="2" charset="0"/>
                <a:ea typeface="Roboto" panose="02000000000000000000" pitchFamily="2" charset="0"/>
              </a:rPr>
              <a:t>Treslong</a:t>
            </a:r>
            <a:r>
              <a:rPr lang="en-GB" sz="500" b="1" dirty="0">
                <a:latin typeface="Roboto" panose="02000000000000000000" pitchFamily="2" charset="0"/>
                <a:ea typeface="Roboto" panose="02000000000000000000" pitchFamily="2" charset="0"/>
              </a:rPr>
              <a:t> </a:t>
            </a:r>
            <a:r>
              <a:rPr lang="en-GB" sz="500" b="1" dirty="0" err="1">
                <a:latin typeface="Roboto" panose="02000000000000000000" pitchFamily="2" charset="0"/>
                <a:ea typeface="Roboto" panose="02000000000000000000" pitchFamily="2" charset="0"/>
              </a:rPr>
              <a:t>te</a:t>
            </a:r>
            <a:r>
              <a:rPr lang="en-GB" sz="500" b="1" dirty="0">
                <a:latin typeface="Roboto" panose="02000000000000000000" pitchFamily="2" charset="0"/>
                <a:ea typeface="Roboto" panose="02000000000000000000" pitchFamily="2" charset="0"/>
              </a:rPr>
              <a:t> </a:t>
            </a:r>
            <a:r>
              <a:rPr lang="en-GB" sz="500" b="1" dirty="0" err="1">
                <a:latin typeface="Roboto" panose="02000000000000000000" pitchFamily="2" charset="0"/>
                <a:ea typeface="Roboto" panose="02000000000000000000" pitchFamily="2" charset="0"/>
              </a:rPr>
              <a:t>Hillegom</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sz="500" b="1" dirty="0">
                <a:latin typeface="Roboto" panose="02000000000000000000" pitchFamily="2" charset="0"/>
                <a:ea typeface="Roboto" panose="02000000000000000000" pitchFamily="2" charset="0"/>
              </a:rPr>
              <a:t>Eric Koch / </a:t>
            </a:r>
            <a:r>
              <a:rPr lang="en-GB" sz="500" b="1" dirty="0" err="1">
                <a:latin typeface="Roboto" panose="02000000000000000000" pitchFamily="2" charset="0"/>
                <a:ea typeface="Roboto" panose="02000000000000000000" pitchFamily="2" charset="0"/>
              </a:rPr>
              <a:t>Anefo</a:t>
            </a:r>
            <a:r>
              <a:rPr lang="en-GB" altLang="en-US" sz="500" b="1" dirty="0" err="1">
                <a:latin typeface="Roboto" panose="02000000000000000000" pitchFamily="2" charset="0"/>
                <a:ea typeface="Roboto" panose="02000000000000000000" pitchFamily="2" charset="0"/>
                <a:cs typeface="Arial" panose="020B0604020202020204" pitchFamily="34" charset="0"/>
              </a:rPr>
              <a:t>is</a:t>
            </a:r>
            <a:r>
              <a:rPr lang="en-GB" altLang="en-US" sz="500" b="1" dirty="0">
                <a:latin typeface="Roboto" panose="02000000000000000000" pitchFamily="2" charset="0"/>
                <a:ea typeface="Roboto" panose="02000000000000000000" pitchFamily="2" charset="0"/>
                <a:cs typeface="Arial" panose="020B0604020202020204" pitchFamily="34" charset="0"/>
              </a:rPr>
              <a:t> </a:t>
            </a:r>
            <a:r>
              <a:rPr lang="en-GB" altLang="en-US" sz="500" dirty="0">
                <a:latin typeface="Roboto" panose="02000000000000000000" pitchFamily="2" charset="0"/>
                <a:ea typeface="Roboto" panose="02000000000000000000" pitchFamily="2" charset="0"/>
                <a:cs typeface="Arial" panose="020B0604020202020204" pitchFamily="34" charset="0"/>
              </a:rPr>
              <a:t>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55190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853794"/>
          </a:xfrm>
        </p:spPr>
        <p:txBody>
          <a:bodyPr/>
          <a:lstStyle/>
          <a:p>
            <a:r>
              <a:rPr lang="en-GB" sz="3600" dirty="0">
                <a:solidFill>
                  <a:srgbClr val="7030A0"/>
                </a:solidFill>
                <a:latin typeface="+mn-lt"/>
              </a:rPr>
              <a:t>Fun Facts</a:t>
            </a:r>
          </a:p>
        </p:txBody>
      </p:sp>
      <p:sp>
        <p:nvSpPr>
          <p:cNvPr id="5" name="Rectangle 4"/>
          <p:cNvSpPr/>
          <p:nvPr/>
        </p:nvSpPr>
        <p:spPr>
          <a:xfrm>
            <a:off x="755650" y="1261026"/>
            <a:ext cx="7713723" cy="4708981"/>
          </a:xfrm>
          <a:prstGeom prst="rect">
            <a:avLst/>
          </a:prstGeom>
        </p:spPr>
        <p:txBody>
          <a:bodyPr wrap="square" lIns="0" tIns="0" rIns="0" bIns="0">
            <a:spAutoFit/>
          </a:bodyPr>
          <a:lstStyle/>
          <a:p>
            <a:r>
              <a:rPr lang="en-GB" dirty="0"/>
              <a:t>Strawberry Fields, the name of a song they wrote, is a real place near to where John Lennon grew up.</a:t>
            </a:r>
          </a:p>
          <a:p>
            <a:endParaRPr lang="en-GB" dirty="0"/>
          </a:p>
          <a:p>
            <a:r>
              <a:rPr lang="en-GB" dirty="0"/>
              <a:t>The Beatles initially struggled to get signed to a record label.</a:t>
            </a:r>
          </a:p>
          <a:p>
            <a:endParaRPr lang="en-GB" dirty="0"/>
          </a:p>
          <a:p>
            <a:r>
              <a:rPr lang="en-GB" dirty="0"/>
              <a:t>Most of their first album was recorded in one day.</a:t>
            </a:r>
          </a:p>
          <a:p>
            <a:endParaRPr lang="en-GB" dirty="0"/>
          </a:p>
          <a:p>
            <a:r>
              <a:rPr lang="en-GB" dirty="0"/>
              <a:t>At the beginning of their fame, while touring in Germany, George Harrison was sent home because he was too young to be allowed to perform in German nightclubs.</a:t>
            </a:r>
          </a:p>
          <a:p>
            <a:endParaRPr lang="en-GB" dirty="0"/>
          </a:p>
          <a:p>
            <a:r>
              <a:rPr lang="en-GB" dirty="0"/>
              <a:t>John Lennon was a huge Elvis Presley fan. He eventually met him while the Beatles were touring in the US but the meeting was not as successful as hoped.</a:t>
            </a:r>
          </a:p>
          <a:p>
            <a:endParaRPr lang="en-GB" dirty="0"/>
          </a:p>
          <a:p>
            <a:r>
              <a:rPr lang="en-GB" dirty="0"/>
              <a:t>Eric Clapton, another famous musician, played the guitar for their song, ‘While My Guitar Gently Weeps’.</a:t>
            </a:r>
          </a:p>
        </p:txBody>
      </p:sp>
    </p:spTree>
    <p:extLst>
      <p:ext uri="{BB962C8B-B14F-4D97-AF65-F5344CB8AC3E}">
        <p14:creationId xmlns:p14="http://schemas.microsoft.com/office/powerpoint/2010/main" val="182536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AA0262D3-0A18-BF4B-A112-8D07B04483BD}"/>
              </a:ext>
            </a:extLst>
          </p:cNvPr>
          <p:cNvSpPr/>
          <p:nvPr/>
        </p:nvSpPr>
        <p:spPr>
          <a:xfrm>
            <a:off x="4120978" y="3070927"/>
            <a:ext cx="902043" cy="7161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234</TotalTime>
  <Words>1347</Words>
  <Application>Microsoft Office PowerPoint</Application>
  <PresentationFormat>On-screen Show (4:3)</PresentationFormat>
  <Paragraphs>143</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Roboto</vt:lpstr>
      <vt:lpstr>Twinkl</vt:lpstr>
      <vt:lpstr>Twinkl SemiBold</vt:lpstr>
      <vt:lpstr>Calibri</vt:lpstr>
      <vt:lpstr>Arial</vt:lpstr>
      <vt:lpstr>Office Theme</vt:lpstr>
      <vt:lpstr>PowerPoint Presentation</vt:lpstr>
      <vt:lpstr>Who Were The Beatles?</vt:lpstr>
      <vt:lpstr>John Lennon</vt:lpstr>
      <vt:lpstr>John Lennon</vt:lpstr>
      <vt:lpstr>Paul McCartney</vt:lpstr>
      <vt:lpstr>Paul McCartney</vt:lpstr>
      <vt:lpstr>Ringo Starr</vt:lpstr>
      <vt:lpstr>George Harrison</vt:lpstr>
      <vt:lpstr>George Harrison</vt:lpstr>
      <vt:lpstr>The Creation of The Beatles</vt:lpstr>
      <vt:lpstr>Fame</vt:lpstr>
      <vt:lpstr>Films</vt:lpstr>
      <vt:lpstr>Beatlemania</vt:lpstr>
      <vt:lpstr>Life After The Beatles</vt:lpstr>
      <vt:lpstr>Famous Songs</vt:lpstr>
      <vt:lpstr>Fun Facts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Spalding, Hope</dc:creator>
  <cp:lastModifiedBy>Damien Malecki</cp:lastModifiedBy>
  <cp:revision>18</cp:revision>
  <dcterms:created xsi:type="dcterms:W3CDTF">2020-08-06T09:36:14Z</dcterms:created>
  <dcterms:modified xsi:type="dcterms:W3CDTF">2020-08-07T15:07:19Z</dcterms:modified>
</cp:coreProperties>
</file>